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400" r:id="rId3"/>
    <p:sldId id="401" r:id="rId4"/>
    <p:sldId id="296" r:id="rId5"/>
    <p:sldId id="402" r:id="rId6"/>
    <p:sldId id="377" r:id="rId7"/>
    <p:sldId id="396" r:id="rId8"/>
    <p:sldId id="397" r:id="rId9"/>
    <p:sldId id="403" r:id="rId10"/>
    <p:sldId id="355" r:id="rId11"/>
    <p:sldId id="309" r:id="rId12"/>
    <p:sldId id="266" r:id="rId13"/>
    <p:sldId id="379" r:id="rId14"/>
    <p:sldId id="380" r:id="rId15"/>
    <p:sldId id="381" r:id="rId16"/>
    <p:sldId id="382" r:id="rId17"/>
    <p:sldId id="387" r:id="rId18"/>
    <p:sldId id="269" r:id="rId19"/>
    <p:sldId id="270" r:id="rId20"/>
    <p:sldId id="274" r:id="rId21"/>
    <p:sldId id="275" r:id="rId22"/>
    <p:sldId id="410" r:id="rId23"/>
    <p:sldId id="276" r:id="rId24"/>
    <p:sldId id="405" r:id="rId25"/>
    <p:sldId id="331" r:id="rId26"/>
    <p:sldId id="332" r:id="rId27"/>
    <p:sldId id="388" r:id="rId28"/>
    <p:sldId id="406" r:id="rId29"/>
    <p:sldId id="376" r:id="rId30"/>
    <p:sldId id="272" r:id="rId31"/>
    <p:sldId id="363" r:id="rId32"/>
    <p:sldId id="364" r:id="rId33"/>
    <p:sldId id="384" r:id="rId34"/>
    <p:sldId id="366" r:id="rId35"/>
    <p:sldId id="385" r:id="rId36"/>
    <p:sldId id="407" r:id="rId37"/>
    <p:sldId id="386" r:id="rId38"/>
    <p:sldId id="390" r:id="rId39"/>
    <p:sldId id="392" r:id="rId40"/>
    <p:sldId id="335" r:id="rId41"/>
    <p:sldId id="398" r:id="rId42"/>
    <p:sldId id="393" r:id="rId43"/>
    <p:sldId id="394" r:id="rId44"/>
    <p:sldId id="411" r:id="rId45"/>
    <p:sldId id="408" r:id="rId46"/>
    <p:sldId id="395" r:id="rId47"/>
    <p:sldId id="343" r:id="rId48"/>
    <p:sldId id="342" r:id="rId49"/>
    <p:sldId id="367" r:id="rId50"/>
    <p:sldId id="347" r:id="rId51"/>
    <p:sldId id="409" r:id="rId52"/>
  </p:sldIdLst>
  <p:sldSz cx="9144000" cy="6858000" type="screen4x3"/>
  <p:notesSz cx="6858000" cy="9144000"/>
  <p:defaultTextStyle>
    <a:defPPr>
      <a:defRPr lang="es-A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CC"/>
    <a:srgbClr val="53D2FF"/>
    <a:srgbClr val="28869C"/>
    <a:srgbClr val="17375D"/>
    <a:srgbClr val="0033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F434F8-FA26-469E-AB40-D4CC26D351DF}" v="8" dt="2021-03-22T20:51:58.6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1" d="2"/>
          <a:sy n="1" d="2"/>
        </p:scale>
        <p:origin x="-1956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svaldo Santilli" userId="0404306d0b352ea9" providerId="Windows Live" clId="Web-{25F434F8-FA26-469E-AB40-D4CC26D351DF}"/>
    <pc:docChg chg="modSld">
      <pc:chgData name="Osvaldo Santilli" userId="0404306d0b352ea9" providerId="Windows Live" clId="Web-{25F434F8-FA26-469E-AB40-D4CC26D351DF}" dt="2021-03-22T20:51:58.659" v="3" actId="20577"/>
      <pc:docMkLst>
        <pc:docMk/>
      </pc:docMkLst>
      <pc:sldChg chg="modSp">
        <pc:chgData name="Osvaldo Santilli" userId="0404306d0b352ea9" providerId="Windows Live" clId="Web-{25F434F8-FA26-469E-AB40-D4CC26D351DF}" dt="2021-03-22T20:51:58.659" v="3" actId="20577"/>
        <pc:sldMkLst>
          <pc:docMk/>
          <pc:sldMk cId="0" sldId="396"/>
        </pc:sldMkLst>
        <pc:spChg chg="mod">
          <ac:chgData name="Osvaldo Santilli" userId="0404306d0b352ea9" providerId="Windows Live" clId="Web-{25F434F8-FA26-469E-AB40-D4CC26D351DF}" dt="2021-03-22T20:51:58.659" v="3" actId="20577"/>
          <ac:spMkLst>
            <pc:docMk/>
            <pc:sldMk cId="0" sldId="396"/>
            <ac:spMk id="7" creationId="{52F5046B-77AD-4D73-9CFC-7941FB3560D7}"/>
          </ac:spMkLst>
        </pc:spChg>
      </pc:sldChg>
      <pc:sldChg chg="modSp">
        <pc:chgData name="Osvaldo Santilli" userId="0404306d0b352ea9" providerId="Windows Live" clId="Web-{25F434F8-FA26-469E-AB40-D4CC26D351DF}" dt="2021-03-22T20:51:40.705" v="1" actId="20577"/>
        <pc:sldMkLst>
          <pc:docMk/>
          <pc:sldMk cId="0" sldId="397"/>
        </pc:sldMkLst>
        <pc:spChg chg="mod">
          <ac:chgData name="Osvaldo Santilli" userId="0404306d0b352ea9" providerId="Windows Live" clId="Web-{25F434F8-FA26-469E-AB40-D4CC26D351DF}" dt="2021-03-22T20:51:40.705" v="1" actId="20577"/>
          <ac:spMkLst>
            <pc:docMk/>
            <pc:sldMk cId="0" sldId="397"/>
            <ac:spMk id="7" creationId="{6CF7579F-4993-4EFE-B5C5-EE4256C3380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B53294-DA1D-433E-AE8C-087AAF9FAF0A}" type="doc">
      <dgm:prSet loTypeId="urn:microsoft.com/office/officeart/2005/8/layout/radial6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s-AR"/>
        </a:p>
      </dgm:t>
    </dgm:pt>
    <dgm:pt modelId="{3872050A-BA24-4CE1-9FE6-C6617773B6E6}">
      <dgm:prSet phldrT="[Texto]"/>
      <dgm:spPr>
        <a:solidFill>
          <a:schemeClr val="accent2"/>
        </a:solidFill>
      </dgm:spPr>
      <dgm:t>
        <a:bodyPr/>
        <a:lstStyle/>
        <a:p>
          <a:r>
            <a:rPr lang="es-AR" dirty="0"/>
            <a:t>PUBALGIA DEL DEPORTISTA</a:t>
          </a:r>
        </a:p>
      </dgm:t>
    </dgm:pt>
    <dgm:pt modelId="{957422C0-23A7-4BCD-8A26-0B1F9B8022C5}" type="parTrans" cxnId="{12072FD2-CDFD-4E70-8CAD-6874603C328B}">
      <dgm:prSet/>
      <dgm:spPr/>
      <dgm:t>
        <a:bodyPr/>
        <a:lstStyle/>
        <a:p>
          <a:endParaRPr lang="es-AR"/>
        </a:p>
      </dgm:t>
    </dgm:pt>
    <dgm:pt modelId="{ABA72C93-BD46-4C08-9AA9-983AA7BCF306}" type="sibTrans" cxnId="{12072FD2-CDFD-4E70-8CAD-6874603C328B}">
      <dgm:prSet/>
      <dgm:spPr/>
      <dgm:t>
        <a:bodyPr/>
        <a:lstStyle/>
        <a:p>
          <a:endParaRPr lang="es-AR"/>
        </a:p>
      </dgm:t>
    </dgm:pt>
    <dgm:pt modelId="{461A5E68-336E-45B9-886E-F4CCA0DF3030}">
      <dgm:prSet phldrT="[Texto]"/>
      <dgm:spPr/>
      <dgm:t>
        <a:bodyPr/>
        <a:lstStyle/>
        <a:p>
          <a:r>
            <a:rPr lang="es-AR" dirty="0"/>
            <a:t>OSTEITIS PUBIS</a:t>
          </a:r>
        </a:p>
      </dgm:t>
    </dgm:pt>
    <dgm:pt modelId="{14DAAB4C-36A8-49D5-AB0B-2EC3880DCC3D}" type="parTrans" cxnId="{E2A279EA-E830-4670-A5C3-048E355715AF}">
      <dgm:prSet/>
      <dgm:spPr/>
      <dgm:t>
        <a:bodyPr/>
        <a:lstStyle/>
        <a:p>
          <a:endParaRPr lang="es-AR"/>
        </a:p>
      </dgm:t>
    </dgm:pt>
    <dgm:pt modelId="{571B5BD8-2447-4847-AE60-6B2A5251C935}" type="sibTrans" cxnId="{E2A279EA-E830-4670-A5C3-048E355715AF}">
      <dgm:prSet/>
      <dgm:spPr/>
      <dgm:t>
        <a:bodyPr/>
        <a:lstStyle/>
        <a:p>
          <a:endParaRPr lang="es-AR"/>
        </a:p>
      </dgm:t>
    </dgm:pt>
    <dgm:pt modelId="{3F092480-0751-4D92-8CF2-ED0220E9C3C7}">
      <dgm:prSet phldrT="[Texto]"/>
      <dgm:spPr/>
      <dgm:t>
        <a:bodyPr/>
        <a:lstStyle/>
        <a:p>
          <a:r>
            <a:rPr lang="es-AR" dirty="0"/>
            <a:t>CHRONIC GROIN PAIN</a:t>
          </a:r>
        </a:p>
      </dgm:t>
    </dgm:pt>
    <dgm:pt modelId="{D7BB0648-9495-4CDD-BE5C-3DADB7AC8748}" type="parTrans" cxnId="{3A3F34BA-A54B-4330-A86B-1011EA902A61}">
      <dgm:prSet/>
      <dgm:spPr/>
      <dgm:t>
        <a:bodyPr/>
        <a:lstStyle/>
        <a:p>
          <a:endParaRPr lang="es-AR"/>
        </a:p>
      </dgm:t>
    </dgm:pt>
    <dgm:pt modelId="{0EFCC599-05DE-4F46-AD30-1C68AD61BAF1}" type="sibTrans" cxnId="{3A3F34BA-A54B-4330-A86B-1011EA902A61}">
      <dgm:prSet/>
      <dgm:spPr/>
      <dgm:t>
        <a:bodyPr/>
        <a:lstStyle/>
        <a:p>
          <a:endParaRPr lang="es-AR"/>
        </a:p>
      </dgm:t>
    </dgm:pt>
    <dgm:pt modelId="{B26CFB98-78A0-4AD3-8160-18F3CEB8A804}">
      <dgm:prSet phldrT="[Texto]"/>
      <dgm:spPr/>
      <dgm:t>
        <a:bodyPr/>
        <a:lstStyle/>
        <a:p>
          <a:r>
            <a:rPr lang="es-AR" dirty="0"/>
            <a:t>SPORT HERNIA</a:t>
          </a:r>
        </a:p>
      </dgm:t>
    </dgm:pt>
    <dgm:pt modelId="{5522A124-CAFF-4CF6-8E56-7EDCC8C3EDDF}" type="parTrans" cxnId="{3F209BEE-D9CB-462B-9186-7203A1BF75DD}">
      <dgm:prSet/>
      <dgm:spPr/>
      <dgm:t>
        <a:bodyPr/>
        <a:lstStyle/>
        <a:p>
          <a:endParaRPr lang="es-AR"/>
        </a:p>
      </dgm:t>
    </dgm:pt>
    <dgm:pt modelId="{18F93460-82B1-4B98-A102-77C80F0D0398}" type="sibTrans" cxnId="{3F209BEE-D9CB-462B-9186-7203A1BF75DD}">
      <dgm:prSet/>
      <dgm:spPr/>
      <dgm:t>
        <a:bodyPr/>
        <a:lstStyle/>
        <a:p>
          <a:endParaRPr lang="es-AR"/>
        </a:p>
      </dgm:t>
    </dgm:pt>
    <dgm:pt modelId="{F9AE290F-186E-4651-B49D-8D77515FD481}">
      <dgm:prSet phldrT="[Texto]"/>
      <dgm:spPr/>
      <dgm:t>
        <a:bodyPr/>
        <a:lstStyle/>
        <a:p>
          <a:r>
            <a:rPr lang="es-AR" dirty="0"/>
            <a:t>PUBALGIA</a:t>
          </a:r>
        </a:p>
      </dgm:t>
    </dgm:pt>
    <dgm:pt modelId="{9F0F247F-F7CB-49D6-811F-B7BDE7E31BEE}" type="parTrans" cxnId="{81FAA6C5-9280-4B5D-A1DE-D354C1BFC872}">
      <dgm:prSet/>
      <dgm:spPr/>
      <dgm:t>
        <a:bodyPr/>
        <a:lstStyle/>
        <a:p>
          <a:endParaRPr lang="es-AR"/>
        </a:p>
      </dgm:t>
    </dgm:pt>
    <dgm:pt modelId="{755E04DC-4D9B-470B-B69B-578CBC8777BC}" type="sibTrans" cxnId="{81FAA6C5-9280-4B5D-A1DE-D354C1BFC872}">
      <dgm:prSet/>
      <dgm:spPr/>
      <dgm:t>
        <a:bodyPr/>
        <a:lstStyle/>
        <a:p>
          <a:endParaRPr lang="es-AR"/>
        </a:p>
      </dgm:t>
    </dgm:pt>
    <dgm:pt modelId="{B6188F03-D02A-472F-85BA-52CF2A8E7CC5}">
      <dgm:prSet phldrT="[Texto]"/>
      <dgm:spPr/>
      <dgm:t>
        <a:bodyPr/>
        <a:lstStyle/>
        <a:p>
          <a:r>
            <a:rPr lang="es-AR" dirty="0"/>
            <a:t>GROIN DISRUPTION</a:t>
          </a:r>
        </a:p>
      </dgm:t>
    </dgm:pt>
    <dgm:pt modelId="{27C95977-2CCA-48FE-B1B1-8CD702331A55}" type="parTrans" cxnId="{8A74FA9C-1373-407D-83CB-4A494CF5466E}">
      <dgm:prSet/>
      <dgm:spPr/>
      <dgm:t>
        <a:bodyPr/>
        <a:lstStyle/>
        <a:p>
          <a:endParaRPr lang="es-AR"/>
        </a:p>
      </dgm:t>
    </dgm:pt>
    <dgm:pt modelId="{98442C87-8B4D-44DF-A024-071C3D52D2BA}" type="sibTrans" cxnId="{8A74FA9C-1373-407D-83CB-4A494CF5466E}">
      <dgm:prSet/>
      <dgm:spPr/>
      <dgm:t>
        <a:bodyPr/>
        <a:lstStyle/>
        <a:p>
          <a:endParaRPr lang="es-AR"/>
        </a:p>
      </dgm:t>
    </dgm:pt>
    <dgm:pt modelId="{268C0A36-7622-4850-984B-2C90758985B2}">
      <dgm:prSet phldrT="[Texto]"/>
      <dgm:spPr/>
      <dgm:t>
        <a:bodyPr/>
        <a:lstStyle/>
        <a:p>
          <a:r>
            <a:rPr lang="es-AR" dirty="0"/>
            <a:t>GILMORE´S GROIN</a:t>
          </a:r>
        </a:p>
      </dgm:t>
    </dgm:pt>
    <dgm:pt modelId="{3D63F7C1-F0B5-4891-BC8C-5A77BDBC0205}" type="parTrans" cxnId="{0E99B0E4-B976-452F-8E30-10A7A81CFFFF}">
      <dgm:prSet/>
      <dgm:spPr/>
      <dgm:t>
        <a:bodyPr/>
        <a:lstStyle/>
        <a:p>
          <a:endParaRPr lang="es-AR"/>
        </a:p>
      </dgm:t>
    </dgm:pt>
    <dgm:pt modelId="{9F7BE91E-F5A3-4420-B376-AD4E5653AADF}" type="sibTrans" cxnId="{0E99B0E4-B976-452F-8E30-10A7A81CFFFF}">
      <dgm:prSet/>
      <dgm:spPr/>
      <dgm:t>
        <a:bodyPr/>
        <a:lstStyle/>
        <a:p>
          <a:endParaRPr lang="es-AR"/>
        </a:p>
      </dgm:t>
    </dgm:pt>
    <dgm:pt modelId="{53424FAE-2AC1-4615-9A16-8C20BE2DAB23}" type="pres">
      <dgm:prSet presAssocID="{C3B53294-DA1D-433E-AE8C-087AAF9FAF0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32DD69D-A0AA-40FF-9591-B0FA96CC68E5}" type="pres">
      <dgm:prSet presAssocID="{3872050A-BA24-4CE1-9FE6-C6617773B6E6}" presName="centerShape" presStyleLbl="node0" presStyleIdx="0" presStyleCnt="1"/>
      <dgm:spPr/>
      <dgm:t>
        <a:bodyPr/>
        <a:lstStyle/>
        <a:p>
          <a:endParaRPr lang="es-ES"/>
        </a:p>
      </dgm:t>
    </dgm:pt>
    <dgm:pt modelId="{96914BB8-71DA-4903-AF8E-727AB0FE4D08}" type="pres">
      <dgm:prSet presAssocID="{461A5E68-336E-45B9-886E-F4CCA0DF303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2B0F04-EB54-4305-9D69-BE85914D37B3}" type="pres">
      <dgm:prSet presAssocID="{461A5E68-336E-45B9-886E-F4CCA0DF3030}" presName="dummy" presStyleCnt="0"/>
      <dgm:spPr/>
    </dgm:pt>
    <dgm:pt modelId="{96A3EB28-F321-4581-AD00-C7FE30DE423D}" type="pres">
      <dgm:prSet presAssocID="{571B5BD8-2447-4847-AE60-6B2A5251C935}" presName="sibTrans" presStyleLbl="sibTrans2D1" presStyleIdx="0" presStyleCnt="6"/>
      <dgm:spPr/>
      <dgm:t>
        <a:bodyPr/>
        <a:lstStyle/>
        <a:p>
          <a:endParaRPr lang="es-ES"/>
        </a:p>
      </dgm:t>
    </dgm:pt>
    <dgm:pt modelId="{0DDCE5B3-70A1-41F3-93E8-3D8829AD0E08}" type="pres">
      <dgm:prSet presAssocID="{268C0A36-7622-4850-984B-2C90758985B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C00D13-ACF2-45D7-B4C6-28DC23BD4F6C}" type="pres">
      <dgm:prSet presAssocID="{268C0A36-7622-4850-984B-2C90758985B2}" presName="dummy" presStyleCnt="0"/>
      <dgm:spPr/>
    </dgm:pt>
    <dgm:pt modelId="{4C549BC5-4F2F-480B-89F1-A2316414715F}" type="pres">
      <dgm:prSet presAssocID="{9F7BE91E-F5A3-4420-B376-AD4E5653AADF}" presName="sibTrans" presStyleLbl="sibTrans2D1" presStyleIdx="1" presStyleCnt="6"/>
      <dgm:spPr/>
      <dgm:t>
        <a:bodyPr/>
        <a:lstStyle/>
        <a:p>
          <a:endParaRPr lang="es-ES"/>
        </a:p>
      </dgm:t>
    </dgm:pt>
    <dgm:pt modelId="{415F1C49-5E52-4D85-861C-DE9796D8A2A4}" type="pres">
      <dgm:prSet presAssocID="{B6188F03-D02A-472F-85BA-52CF2A8E7CC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1F43A4-954D-4597-8265-160B357AF99D}" type="pres">
      <dgm:prSet presAssocID="{B6188F03-D02A-472F-85BA-52CF2A8E7CC5}" presName="dummy" presStyleCnt="0"/>
      <dgm:spPr/>
    </dgm:pt>
    <dgm:pt modelId="{AF022C0D-28D9-4F86-8663-6960A9C11C3C}" type="pres">
      <dgm:prSet presAssocID="{98442C87-8B4D-44DF-A024-071C3D52D2BA}" presName="sibTrans" presStyleLbl="sibTrans2D1" presStyleIdx="2" presStyleCnt="6"/>
      <dgm:spPr/>
      <dgm:t>
        <a:bodyPr/>
        <a:lstStyle/>
        <a:p>
          <a:endParaRPr lang="es-ES"/>
        </a:p>
      </dgm:t>
    </dgm:pt>
    <dgm:pt modelId="{D239109D-8E17-4719-9323-6D68A2645150}" type="pres">
      <dgm:prSet presAssocID="{3F092480-0751-4D92-8CF2-ED0220E9C3C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6B2B23-5D31-4893-BC3E-91205F95DC32}" type="pres">
      <dgm:prSet presAssocID="{3F092480-0751-4D92-8CF2-ED0220E9C3C7}" presName="dummy" presStyleCnt="0"/>
      <dgm:spPr/>
    </dgm:pt>
    <dgm:pt modelId="{C9B8B907-B0AE-43E8-9BEE-BEB7DAC84F51}" type="pres">
      <dgm:prSet presAssocID="{0EFCC599-05DE-4F46-AD30-1C68AD61BAF1}" presName="sibTrans" presStyleLbl="sibTrans2D1" presStyleIdx="3" presStyleCnt="6"/>
      <dgm:spPr/>
      <dgm:t>
        <a:bodyPr/>
        <a:lstStyle/>
        <a:p>
          <a:endParaRPr lang="es-ES"/>
        </a:p>
      </dgm:t>
    </dgm:pt>
    <dgm:pt modelId="{378DB925-5144-4C07-A23E-66F624EDE3A9}" type="pres">
      <dgm:prSet presAssocID="{B26CFB98-78A0-4AD3-8160-18F3CEB8A80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ED171D-C68C-49BA-B82F-82B53DA7C860}" type="pres">
      <dgm:prSet presAssocID="{B26CFB98-78A0-4AD3-8160-18F3CEB8A804}" presName="dummy" presStyleCnt="0"/>
      <dgm:spPr/>
    </dgm:pt>
    <dgm:pt modelId="{42233C06-6E89-4DED-A6E0-329710D4B336}" type="pres">
      <dgm:prSet presAssocID="{18F93460-82B1-4B98-A102-77C80F0D0398}" presName="sibTrans" presStyleLbl="sibTrans2D1" presStyleIdx="4" presStyleCnt="6"/>
      <dgm:spPr/>
      <dgm:t>
        <a:bodyPr/>
        <a:lstStyle/>
        <a:p>
          <a:endParaRPr lang="es-ES"/>
        </a:p>
      </dgm:t>
    </dgm:pt>
    <dgm:pt modelId="{1C9AD33C-F59B-466B-BF23-DF9726C9FB46}" type="pres">
      <dgm:prSet presAssocID="{F9AE290F-186E-4651-B49D-8D77515FD481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CC6D1D-3D96-4B57-ACE3-4A846B168AF3}" type="pres">
      <dgm:prSet presAssocID="{F9AE290F-186E-4651-B49D-8D77515FD481}" presName="dummy" presStyleCnt="0"/>
      <dgm:spPr/>
    </dgm:pt>
    <dgm:pt modelId="{C6DEA08B-2837-4CBE-AB1C-C75C3C7CB8B9}" type="pres">
      <dgm:prSet presAssocID="{755E04DC-4D9B-470B-B69B-578CBC8777BC}" presName="sibTrans" presStyleLbl="sibTrans2D1" presStyleIdx="5" presStyleCnt="6"/>
      <dgm:spPr/>
      <dgm:t>
        <a:bodyPr/>
        <a:lstStyle/>
        <a:p>
          <a:endParaRPr lang="es-ES"/>
        </a:p>
      </dgm:t>
    </dgm:pt>
  </dgm:ptLst>
  <dgm:cxnLst>
    <dgm:cxn modelId="{0E99B0E4-B976-452F-8E30-10A7A81CFFFF}" srcId="{3872050A-BA24-4CE1-9FE6-C6617773B6E6}" destId="{268C0A36-7622-4850-984B-2C90758985B2}" srcOrd="1" destOrd="0" parTransId="{3D63F7C1-F0B5-4891-BC8C-5A77BDBC0205}" sibTransId="{9F7BE91E-F5A3-4420-B376-AD4E5653AADF}"/>
    <dgm:cxn modelId="{3F209BEE-D9CB-462B-9186-7203A1BF75DD}" srcId="{3872050A-BA24-4CE1-9FE6-C6617773B6E6}" destId="{B26CFB98-78A0-4AD3-8160-18F3CEB8A804}" srcOrd="4" destOrd="0" parTransId="{5522A124-CAFF-4CF6-8E56-7EDCC8C3EDDF}" sibTransId="{18F93460-82B1-4B98-A102-77C80F0D0398}"/>
    <dgm:cxn modelId="{0BA7AAFD-41DE-430E-BF36-19F854C88AE2}" type="presOf" srcId="{C3B53294-DA1D-433E-AE8C-087AAF9FAF0A}" destId="{53424FAE-2AC1-4615-9A16-8C20BE2DAB23}" srcOrd="0" destOrd="0" presId="urn:microsoft.com/office/officeart/2005/8/layout/radial6"/>
    <dgm:cxn modelId="{90499333-2ADE-42DE-85B3-14049D34A9BC}" type="presOf" srcId="{18F93460-82B1-4B98-A102-77C80F0D0398}" destId="{42233C06-6E89-4DED-A6E0-329710D4B336}" srcOrd="0" destOrd="0" presId="urn:microsoft.com/office/officeart/2005/8/layout/radial6"/>
    <dgm:cxn modelId="{81FAA6C5-9280-4B5D-A1DE-D354C1BFC872}" srcId="{3872050A-BA24-4CE1-9FE6-C6617773B6E6}" destId="{F9AE290F-186E-4651-B49D-8D77515FD481}" srcOrd="5" destOrd="0" parTransId="{9F0F247F-F7CB-49D6-811F-B7BDE7E31BEE}" sibTransId="{755E04DC-4D9B-470B-B69B-578CBC8777BC}"/>
    <dgm:cxn modelId="{61E9EE34-B67C-40BF-970B-2A570ACCEAC2}" type="presOf" srcId="{3F092480-0751-4D92-8CF2-ED0220E9C3C7}" destId="{D239109D-8E17-4719-9323-6D68A2645150}" srcOrd="0" destOrd="0" presId="urn:microsoft.com/office/officeart/2005/8/layout/radial6"/>
    <dgm:cxn modelId="{2EA787D9-A159-4D8F-8872-347324C4304F}" type="presOf" srcId="{B6188F03-D02A-472F-85BA-52CF2A8E7CC5}" destId="{415F1C49-5E52-4D85-861C-DE9796D8A2A4}" srcOrd="0" destOrd="0" presId="urn:microsoft.com/office/officeart/2005/8/layout/radial6"/>
    <dgm:cxn modelId="{FD1574AE-DE86-4772-93D1-A06E7FE2445C}" type="presOf" srcId="{98442C87-8B4D-44DF-A024-071C3D52D2BA}" destId="{AF022C0D-28D9-4F86-8663-6960A9C11C3C}" srcOrd="0" destOrd="0" presId="urn:microsoft.com/office/officeart/2005/8/layout/radial6"/>
    <dgm:cxn modelId="{980D8620-7F71-4556-873D-217DDF3D6BD4}" type="presOf" srcId="{F9AE290F-186E-4651-B49D-8D77515FD481}" destId="{1C9AD33C-F59B-466B-BF23-DF9726C9FB46}" srcOrd="0" destOrd="0" presId="urn:microsoft.com/office/officeart/2005/8/layout/radial6"/>
    <dgm:cxn modelId="{3A3F34BA-A54B-4330-A86B-1011EA902A61}" srcId="{3872050A-BA24-4CE1-9FE6-C6617773B6E6}" destId="{3F092480-0751-4D92-8CF2-ED0220E9C3C7}" srcOrd="3" destOrd="0" parTransId="{D7BB0648-9495-4CDD-BE5C-3DADB7AC8748}" sibTransId="{0EFCC599-05DE-4F46-AD30-1C68AD61BAF1}"/>
    <dgm:cxn modelId="{E2A279EA-E830-4670-A5C3-048E355715AF}" srcId="{3872050A-BA24-4CE1-9FE6-C6617773B6E6}" destId="{461A5E68-336E-45B9-886E-F4CCA0DF3030}" srcOrd="0" destOrd="0" parTransId="{14DAAB4C-36A8-49D5-AB0B-2EC3880DCC3D}" sibTransId="{571B5BD8-2447-4847-AE60-6B2A5251C935}"/>
    <dgm:cxn modelId="{8A74FA9C-1373-407D-83CB-4A494CF5466E}" srcId="{3872050A-BA24-4CE1-9FE6-C6617773B6E6}" destId="{B6188F03-D02A-472F-85BA-52CF2A8E7CC5}" srcOrd="2" destOrd="0" parTransId="{27C95977-2CCA-48FE-B1B1-8CD702331A55}" sibTransId="{98442C87-8B4D-44DF-A024-071C3D52D2BA}"/>
    <dgm:cxn modelId="{03440A05-63E9-4A7B-AE63-0D293131414D}" type="presOf" srcId="{0EFCC599-05DE-4F46-AD30-1C68AD61BAF1}" destId="{C9B8B907-B0AE-43E8-9BEE-BEB7DAC84F51}" srcOrd="0" destOrd="0" presId="urn:microsoft.com/office/officeart/2005/8/layout/radial6"/>
    <dgm:cxn modelId="{AF404C1E-80DD-47D6-AC2E-EA9823F1B391}" type="presOf" srcId="{3872050A-BA24-4CE1-9FE6-C6617773B6E6}" destId="{A32DD69D-A0AA-40FF-9591-B0FA96CC68E5}" srcOrd="0" destOrd="0" presId="urn:microsoft.com/office/officeart/2005/8/layout/radial6"/>
    <dgm:cxn modelId="{E3D51E33-A91F-437A-A0B9-75C5FBB40439}" type="presOf" srcId="{B26CFB98-78A0-4AD3-8160-18F3CEB8A804}" destId="{378DB925-5144-4C07-A23E-66F624EDE3A9}" srcOrd="0" destOrd="0" presId="urn:microsoft.com/office/officeart/2005/8/layout/radial6"/>
    <dgm:cxn modelId="{12072FD2-CDFD-4E70-8CAD-6874603C328B}" srcId="{C3B53294-DA1D-433E-AE8C-087AAF9FAF0A}" destId="{3872050A-BA24-4CE1-9FE6-C6617773B6E6}" srcOrd="0" destOrd="0" parTransId="{957422C0-23A7-4BCD-8A26-0B1F9B8022C5}" sibTransId="{ABA72C93-BD46-4C08-9AA9-983AA7BCF306}"/>
    <dgm:cxn modelId="{DFF25307-2EA0-44CF-AA25-EF731B5E3FB3}" type="presOf" srcId="{9F7BE91E-F5A3-4420-B376-AD4E5653AADF}" destId="{4C549BC5-4F2F-480B-89F1-A2316414715F}" srcOrd="0" destOrd="0" presId="urn:microsoft.com/office/officeart/2005/8/layout/radial6"/>
    <dgm:cxn modelId="{9D099410-BF56-41D3-88FB-29689BE1B54F}" type="presOf" srcId="{571B5BD8-2447-4847-AE60-6B2A5251C935}" destId="{96A3EB28-F321-4581-AD00-C7FE30DE423D}" srcOrd="0" destOrd="0" presId="urn:microsoft.com/office/officeart/2005/8/layout/radial6"/>
    <dgm:cxn modelId="{42E46600-D322-4F16-B2B8-01CE79A4FCB3}" type="presOf" srcId="{268C0A36-7622-4850-984B-2C90758985B2}" destId="{0DDCE5B3-70A1-41F3-93E8-3D8829AD0E08}" srcOrd="0" destOrd="0" presId="urn:microsoft.com/office/officeart/2005/8/layout/radial6"/>
    <dgm:cxn modelId="{0C48AFC3-B78E-48FA-A7A5-6C53137F23B7}" type="presOf" srcId="{461A5E68-336E-45B9-886E-F4CCA0DF3030}" destId="{96914BB8-71DA-4903-AF8E-727AB0FE4D08}" srcOrd="0" destOrd="0" presId="urn:microsoft.com/office/officeart/2005/8/layout/radial6"/>
    <dgm:cxn modelId="{8D79B609-BB7C-4DC2-B401-05EBAF7F9F60}" type="presOf" srcId="{755E04DC-4D9B-470B-B69B-578CBC8777BC}" destId="{C6DEA08B-2837-4CBE-AB1C-C75C3C7CB8B9}" srcOrd="0" destOrd="0" presId="urn:microsoft.com/office/officeart/2005/8/layout/radial6"/>
    <dgm:cxn modelId="{1A6776DC-04C6-4EB7-9744-2891BF0137CD}" type="presParOf" srcId="{53424FAE-2AC1-4615-9A16-8C20BE2DAB23}" destId="{A32DD69D-A0AA-40FF-9591-B0FA96CC68E5}" srcOrd="0" destOrd="0" presId="urn:microsoft.com/office/officeart/2005/8/layout/radial6"/>
    <dgm:cxn modelId="{E5069D63-AED2-43C7-ADB6-1EDEB4307666}" type="presParOf" srcId="{53424FAE-2AC1-4615-9A16-8C20BE2DAB23}" destId="{96914BB8-71DA-4903-AF8E-727AB0FE4D08}" srcOrd="1" destOrd="0" presId="urn:microsoft.com/office/officeart/2005/8/layout/radial6"/>
    <dgm:cxn modelId="{857DC9A8-B6BF-4AD3-ACD6-8E726118BE84}" type="presParOf" srcId="{53424FAE-2AC1-4615-9A16-8C20BE2DAB23}" destId="{862B0F04-EB54-4305-9D69-BE85914D37B3}" srcOrd="2" destOrd="0" presId="urn:microsoft.com/office/officeart/2005/8/layout/radial6"/>
    <dgm:cxn modelId="{4FF307EE-6102-4297-9BDA-FA4DF1445E00}" type="presParOf" srcId="{53424FAE-2AC1-4615-9A16-8C20BE2DAB23}" destId="{96A3EB28-F321-4581-AD00-C7FE30DE423D}" srcOrd="3" destOrd="0" presId="urn:microsoft.com/office/officeart/2005/8/layout/radial6"/>
    <dgm:cxn modelId="{1494A747-E996-4055-9F33-BDBF18BD44D5}" type="presParOf" srcId="{53424FAE-2AC1-4615-9A16-8C20BE2DAB23}" destId="{0DDCE5B3-70A1-41F3-93E8-3D8829AD0E08}" srcOrd="4" destOrd="0" presId="urn:microsoft.com/office/officeart/2005/8/layout/radial6"/>
    <dgm:cxn modelId="{585C674D-3260-497C-9883-A66E2B598855}" type="presParOf" srcId="{53424FAE-2AC1-4615-9A16-8C20BE2DAB23}" destId="{8CC00D13-ACF2-45D7-B4C6-28DC23BD4F6C}" srcOrd="5" destOrd="0" presId="urn:microsoft.com/office/officeart/2005/8/layout/radial6"/>
    <dgm:cxn modelId="{597F143F-3A43-4316-AB42-775C3589762A}" type="presParOf" srcId="{53424FAE-2AC1-4615-9A16-8C20BE2DAB23}" destId="{4C549BC5-4F2F-480B-89F1-A2316414715F}" srcOrd="6" destOrd="0" presId="urn:microsoft.com/office/officeart/2005/8/layout/radial6"/>
    <dgm:cxn modelId="{1CF10F4A-592C-4D11-9CCC-E48075C60AE4}" type="presParOf" srcId="{53424FAE-2AC1-4615-9A16-8C20BE2DAB23}" destId="{415F1C49-5E52-4D85-861C-DE9796D8A2A4}" srcOrd="7" destOrd="0" presId="urn:microsoft.com/office/officeart/2005/8/layout/radial6"/>
    <dgm:cxn modelId="{D43A95AF-6821-45C5-B079-72983D4BD563}" type="presParOf" srcId="{53424FAE-2AC1-4615-9A16-8C20BE2DAB23}" destId="{C71F43A4-954D-4597-8265-160B357AF99D}" srcOrd="8" destOrd="0" presId="urn:microsoft.com/office/officeart/2005/8/layout/radial6"/>
    <dgm:cxn modelId="{06C7A864-6C5A-48A8-BC68-A989D3758578}" type="presParOf" srcId="{53424FAE-2AC1-4615-9A16-8C20BE2DAB23}" destId="{AF022C0D-28D9-4F86-8663-6960A9C11C3C}" srcOrd="9" destOrd="0" presId="urn:microsoft.com/office/officeart/2005/8/layout/radial6"/>
    <dgm:cxn modelId="{4AACA595-0A26-4F63-8250-326FE5624D1F}" type="presParOf" srcId="{53424FAE-2AC1-4615-9A16-8C20BE2DAB23}" destId="{D239109D-8E17-4719-9323-6D68A2645150}" srcOrd="10" destOrd="0" presId="urn:microsoft.com/office/officeart/2005/8/layout/radial6"/>
    <dgm:cxn modelId="{63E76BBE-E9F1-42C3-8854-172AEA46ACB3}" type="presParOf" srcId="{53424FAE-2AC1-4615-9A16-8C20BE2DAB23}" destId="{F56B2B23-5D31-4893-BC3E-91205F95DC32}" srcOrd="11" destOrd="0" presId="urn:microsoft.com/office/officeart/2005/8/layout/radial6"/>
    <dgm:cxn modelId="{6807B448-3E10-472E-8716-A6D93B7110D6}" type="presParOf" srcId="{53424FAE-2AC1-4615-9A16-8C20BE2DAB23}" destId="{C9B8B907-B0AE-43E8-9BEE-BEB7DAC84F51}" srcOrd="12" destOrd="0" presId="urn:microsoft.com/office/officeart/2005/8/layout/radial6"/>
    <dgm:cxn modelId="{86E19980-0E4F-4078-B3D9-FD8362053850}" type="presParOf" srcId="{53424FAE-2AC1-4615-9A16-8C20BE2DAB23}" destId="{378DB925-5144-4C07-A23E-66F624EDE3A9}" srcOrd="13" destOrd="0" presId="urn:microsoft.com/office/officeart/2005/8/layout/radial6"/>
    <dgm:cxn modelId="{4B1AA5C5-B064-4580-BEA7-6848FB55B315}" type="presParOf" srcId="{53424FAE-2AC1-4615-9A16-8C20BE2DAB23}" destId="{A1ED171D-C68C-49BA-B82F-82B53DA7C860}" srcOrd="14" destOrd="0" presId="urn:microsoft.com/office/officeart/2005/8/layout/radial6"/>
    <dgm:cxn modelId="{E2B0D38F-BB63-42A5-B4F8-B5A1A73F953F}" type="presParOf" srcId="{53424FAE-2AC1-4615-9A16-8C20BE2DAB23}" destId="{42233C06-6E89-4DED-A6E0-329710D4B336}" srcOrd="15" destOrd="0" presId="urn:microsoft.com/office/officeart/2005/8/layout/radial6"/>
    <dgm:cxn modelId="{29F3F76E-0582-4712-9A36-82B22E33AF11}" type="presParOf" srcId="{53424FAE-2AC1-4615-9A16-8C20BE2DAB23}" destId="{1C9AD33C-F59B-466B-BF23-DF9726C9FB46}" srcOrd="16" destOrd="0" presId="urn:microsoft.com/office/officeart/2005/8/layout/radial6"/>
    <dgm:cxn modelId="{9BC90973-937F-47A4-B033-9C4F9D2F8C3A}" type="presParOf" srcId="{53424FAE-2AC1-4615-9A16-8C20BE2DAB23}" destId="{72CC6D1D-3D96-4B57-ACE3-4A846B168AF3}" srcOrd="17" destOrd="0" presId="urn:microsoft.com/office/officeart/2005/8/layout/radial6"/>
    <dgm:cxn modelId="{7E13A6E8-F95F-4682-BE64-D0B9CE4961F6}" type="presParOf" srcId="{53424FAE-2AC1-4615-9A16-8C20BE2DAB23}" destId="{C6DEA08B-2837-4CBE-AB1C-C75C3C7CB8B9}" srcOrd="18" destOrd="0" presId="urn:microsoft.com/office/officeart/2005/8/layout/radial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xmlns="" id="{3C12F0F2-EB46-42D7-95C4-CCD65520EE2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xmlns="" id="{33F12AC9-F26F-4DB7-A05D-982DB7848A0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DFD8565-E738-47FD-BFD3-B1364E3FEB11}" type="datetime1">
              <a:rPr lang="es-ES" altLang="pt-BR"/>
              <a:pPr/>
              <a:t>22/04/2021</a:t>
            </a:fld>
            <a:endParaRPr lang="es-ES" altLang="pt-BR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xmlns="" id="{19EC7D7E-6BE9-4170-AACB-D726A3518A5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xmlns="" id="{44E75EB8-BD5B-4C5C-BAC3-339A459921D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/>
              <a:t>Haga clic para modificar el estilo de texto del patrón</a:t>
            </a:r>
          </a:p>
          <a:p>
            <a:pPr lvl="1"/>
            <a:r>
              <a:rPr lang="es-ES" altLang="pt-BR"/>
              <a:t>Segundo nivel</a:t>
            </a:r>
          </a:p>
          <a:p>
            <a:pPr lvl="2"/>
            <a:r>
              <a:rPr lang="es-ES" altLang="pt-BR"/>
              <a:t>Tercer nivel</a:t>
            </a:r>
          </a:p>
          <a:p>
            <a:pPr lvl="3"/>
            <a:r>
              <a:rPr lang="es-ES" altLang="pt-BR"/>
              <a:t>Cuarto nivel</a:t>
            </a:r>
          </a:p>
          <a:p>
            <a:pPr lvl="4"/>
            <a:r>
              <a:rPr lang="es-ES" altLang="pt-BR"/>
              <a:t>Quinto nivel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xmlns="" id="{1B7A70C0-504E-4CC0-9AA0-9970B1048F5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xmlns="" id="{3A8DC304-B46C-4591-ADE2-F87631F569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AC35383-3A78-4AB5-BCBD-A5712F4D5CCC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pitchFamily="-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pitchFamily="-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pitchFamily="-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pitchFamily="-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The pubic </a:t>
            </a:r>
            <a:r>
              <a:rPr lang="en-US" sz="1200" b="1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inguinal pain syndrome</a:t>
            </a:r>
            <a:r>
              <a:rPr lang="en-US" sz="1200" b="0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 is described in various ways (sportsman's </a:t>
            </a:r>
            <a:r>
              <a:rPr lang="en-US" sz="1200" b="1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groin</a:t>
            </a:r>
            <a:r>
              <a:rPr lang="en-US" sz="1200" b="0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, sportsman's </a:t>
            </a:r>
            <a:r>
              <a:rPr lang="en-US" sz="1200" b="1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hernia</a:t>
            </a:r>
            <a:r>
              <a:rPr lang="en-US" sz="1200" b="0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, sports </a:t>
            </a:r>
            <a:r>
              <a:rPr lang="en-US" sz="1200" b="1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hernia</a:t>
            </a:r>
            <a:r>
              <a:rPr lang="en-US" sz="1200" b="0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, athletic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ostio</a:t>
            </a:r>
            <a:r>
              <a:rPr lang="en-US" sz="1200" b="0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-pubis, Gilmore </a:t>
            </a:r>
            <a:r>
              <a:rPr lang="en-US" sz="1200" b="1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groin</a:t>
            </a:r>
            <a:r>
              <a:rPr lang="en-US" sz="1200" b="0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, </a:t>
            </a:r>
            <a:r>
              <a:rPr lang="en-US" sz="1200" b="1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groin</a:t>
            </a:r>
            <a:r>
              <a:rPr lang="en-US" sz="1200" b="0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 disruption) but, in spite of the absence of a common term, its pathology is characterized in all cases by a </a:t>
            </a:r>
            <a:r>
              <a:rPr lang="en-US" sz="1200" b="1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chronic pain</a:t>
            </a:r>
            <a:r>
              <a:rPr lang="en-US" sz="1200" b="0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 of the pubic bone or </a:t>
            </a:r>
            <a:r>
              <a:rPr lang="en-US" sz="1200" b="1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inguinal</a:t>
            </a:r>
            <a:r>
              <a:rPr lang="en-US" sz="1200" b="0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 ligament 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383-3A78-4AB5-BCBD-A5712F4D5CCC}" type="slidenum">
              <a:rPr lang="es-ES" altLang="pt-BR" smtClean="0"/>
              <a:pPr/>
              <a:t>4</a:t>
            </a:fld>
            <a:endParaRPr lang="es-ES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>
            <a:extLst>
              <a:ext uri="{FF2B5EF4-FFF2-40B4-BE49-F238E27FC236}">
                <a16:creationId xmlns:a16="http://schemas.microsoft.com/office/drawing/2014/main" xmlns="" id="{8FE9CF58-E94B-4BF4-A7D7-6E6B80631F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9459" name="2 Marcador de notas">
            <a:extLst>
              <a:ext uri="{FF2B5EF4-FFF2-40B4-BE49-F238E27FC236}">
                <a16:creationId xmlns:a16="http://schemas.microsoft.com/office/drawing/2014/main" xmlns="" id="{27A5102F-3548-4A39-8216-F639835A5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s-ES" altLang="pt-BR"/>
          </a:p>
        </p:txBody>
      </p:sp>
      <p:sp>
        <p:nvSpPr>
          <p:cNvPr id="19460" name="3 Marcador de número de diapositiva">
            <a:extLst>
              <a:ext uri="{FF2B5EF4-FFF2-40B4-BE49-F238E27FC236}">
                <a16:creationId xmlns:a16="http://schemas.microsoft.com/office/drawing/2014/main" xmlns="" id="{65C0B989-BB4E-48F6-992C-1383C334196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7992022-EFE0-42C3-96D0-FE11609F3926}" type="slidenum">
              <a:rPr lang="es-AR" altLang="pt-BR" sz="1200"/>
              <a:pPr algn="r" eaLnBrk="1" hangingPunct="1"/>
              <a:t>13</a:t>
            </a:fld>
            <a:endParaRPr lang="es-AR" altLang="pt-B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>
            <a:extLst>
              <a:ext uri="{FF2B5EF4-FFF2-40B4-BE49-F238E27FC236}">
                <a16:creationId xmlns:a16="http://schemas.microsoft.com/office/drawing/2014/main" xmlns="" id="{7684CF86-79A8-4108-8091-5F1462DBC9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1507" name="2 Marcador de notas">
            <a:extLst>
              <a:ext uri="{FF2B5EF4-FFF2-40B4-BE49-F238E27FC236}">
                <a16:creationId xmlns:a16="http://schemas.microsoft.com/office/drawing/2014/main" xmlns="" id="{89290590-915F-4E33-A00E-1C78C9CC6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s-ES" altLang="pt-BR"/>
          </a:p>
        </p:txBody>
      </p:sp>
      <p:sp>
        <p:nvSpPr>
          <p:cNvPr id="21508" name="3 Marcador de número de diapositiva">
            <a:extLst>
              <a:ext uri="{FF2B5EF4-FFF2-40B4-BE49-F238E27FC236}">
                <a16:creationId xmlns:a16="http://schemas.microsoft.com/office/drawing/2014/main" xmlns="" id="{FE0F7239-4855-4725-9719-79202D9DE4D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BF4C9A2-EE3A-4F8C-8827-9BAE78EF7448}" type="slidenum">
              <a:rPr lang="es-AR" altLang="pt-BR" sz="1200"/>
              <a:pPr algn="r" eaLnBrk="1" hangingPunct="1"/>
              <a:t>14</a:t>
            </a:fld>
            <a:endParaRPr lang="es-AR" altLang="pt-BR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>
            <a:extLst>
              <a:ext uri="{FF2B5EF4-FFF2-40B4-BE49-F238E27FC236}">
                <a16:creationId xmlns:a16="http://schemas.microsoft.com/office/drawing/2014/main" xmlns="" id="{7D7334DB-4F98-4FCE-B1AC-380AA344D0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6627" name="2 Marcador de notas">
            <a:extLst>
              <a:ext uri="{FF2B5EF4-FFF2-40B4-BE49-F238E27FC236}">
                <a16:creationId xmlns:a16="http://schemas.microsoft.com/office/drawing/2014/main" xmlns="" id="{0EAA7336-73BB-4A8D-A611-C78B8D181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s-ES" altLang="pt-BR"/>
          </a:p>
        </p:txBody>
      </p:sp>
      <p:sp>
        <p:nvSpPr>
          <p:cNvPr id="26628" name="3 Marcador de número de diapositiva">
            <a:extLst>
              <a:ext uri="{FF2B5EF4-FFF2-40B4-BE49-F238E27FC236}">
                <a16:creationId xmlns:a16="http://schemas.microsoft.com/office/drawing/2014/main" xmlns="" id="{CF861AE7-3F3A-4DEF-9160-C832635C04B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DB661D3-5A74-4AFE-92DA-B23B785C4ACD}" type="slidenum">
              <a:rPr lang="es-AR" altLang="pt-BR" sz="1200"/>
              <a:pPr algn="r" eaLnBrk="1" hangingPunct="1"/>
              <a:t>15</a:t>
            </a:fld>
            <a:endParaRPr lang="es-AR" altLang="pt-BR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Marcador de imagen de diapositiva">
            <a:extLst>
              <a:ext uri="{FF2B5EF4-FFF2-40B4-BE49-F238E27FC236}">
                <a16:creationId xmlns:a16="http://schemas.microsoft.com/office/drawing/2014/main" xmlns="" id="{8ADD63D9-A13F-4AC8-A17D-D85668E069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8675" name="2 Marcador de notas">
            <a:extLst>
              <a:ext uri="{FF2B5EF4-FFF2-40B4-BE49-F238E27FC236}">
                <a16:creationId xmlns:a16="http://schemas.microsoft.com/office/drawing/2014/main" xmlns="" id="{67D0FA45-70CA-4436-B1AB-0CDC2CC11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s-ES" altLang="pt-BR"/>
          </a:p>
        </p:txBody>
      </p:sp>
      <p:sp>
        <p:nvSpPr>
          <p:cNvPr id="28676" name="3 Marcador de número de diapositiva">
            <a:extLst>
              <a:ext uri="{FF2B5EF4-FFF2-40B4-BE49-F238E27FC236}">
                <a16:creationId xmlns:a16="http://schemas.microsoft.com/office/drawing/2014/main" xmlns="" id="{2C20CA78-3471-44C3-8382-7C48927D6179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E9A47E71-652B-4962-8843-65AAC3B3D785}" type="slidenum">
              <a:rPr lang="es-AR" altLang="pt-BR" sz="1200"/>
              <a:pPr algn="r" eaLnBrk="1" hangingPunct="1"/>
              <a:t>16</a:t>
            </a:fld>
            <a:endParaRPr lang="es-AR" altLang="pt-BR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Marcador de imagen de diapositiva">
            <a:extLst>
              <a:ext uri="{FF2B5EF4-FFF2-40B4-BE49-F238E27FC236}">
                <a16:creationId xmlns:a16="http://schemas.microsoft.com/office/drawing/2014/main" xmlns="" id="{7A77C509-24AB-44BE-AE9D-8F82A3C6D1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4035" name="2 Marcador de notas">
            <a:extLst>
              <a:ext uri="{FF2B5EF4-FFF2-40B4-BE49-F238E27FC236}">
                <a16:creationId xmlns:a16="http://schemas.microsoft.com/office/drawing/2014/main" xmlns="" id="{5BD25017-1628-413F-B902-38AA5AEED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s-ES" altLang="pt-BR"/>
          </a:p>
        </p:txBody>
      </p:sp>
      <p:sp>
        <p:nvSpPr>
          <p:cNvPr id="44036" name="3 Marcador de número de diapositiva">
            <a:extLst>
              <a:ext uri="{FF2B5EF4-FFF2-40B4-BE49-F238E27FC236}">
                <a16:creationId xmlns:a16="http://schemas.microsoft.com/office/drawing/2014/main" xmlns="" id="{E6D4C12B-663C-4F8E-9768-234A5530D7B4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E3C5E03-9D79-434F-836B-1608DB61EE5A}" type="slidenum">
              <a:rPr lang="es-AR" altLang="pt-BR" sz="1200"/>
              <a:pPr algn="r" eaLnBrk="1" hangingPunct="1"/>
              <a:t>17</a:t>
            </a:fld>
            <a:endParaRPr lang="es-AR" altLang="pt-BR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383-3A78-4AB5-BCBD-A5712F4D5CCC}" type="slidenum">
              <a:rPr lang="es-ES" altLang="pt-BR" smtClean="0"/>
              <a:pPr/>
              <a:t>23</a:t>
            </a:fld>
            <a:endParaRPr lang="es-ES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Marcador de imagen de diapositiva">
            <a:extLst>
              <a:ext uri="{FF2B5EF4-FFF2-40B4-BE49-F238E27FC236}">
                <a16:creationId xmlns:a16="http://schemas.microsoft.com/office/drawing/2014/main" xmlns="" id="{8CFD6A6A-4EF1-4C5F-9C5E-B735927C3F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0963" name="2 Marcador de notas">
            <a:extLst>
              <a:ext uri="{FF2B5EF4-FFF2-40B4-BE49-F238E27FC236}">
                <a16:creationId xmlns:a16="http://schemas.microsoft.com/office/drawing/2014/main" xmlns="" id="{2C6E3449-1E59-44FA-A263-4CC6CA6AE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s-ES" altLang="pt-BR"/>
          </a:p>
        </p:txBody>
      </p:sp>
      <p:sp>
        <p:nvSpPr>
          <p:cNvPr id="40964" name="3 Marcador de número de diapositiva">
            <a:extLst>
              <a:ext uri="{FF2B5EF4-FFF2-40B4-BE49-F238E27FC236}">
                <a16:creationId xmlns:a16="http://schemas.microsoft.com/office/drawing/2014/main" xmlns="" id="{2E1AD357-9741-4191-A08B-E1309FBF0489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D7F55E4-61C8-4D56-BAF9-1D191EF1DA92}" type="slidenum">
              <a:rPr lang="es-AR" altLang="pt-BR" sz="1200"/>
              <a:pPr algn="r" eaLnBrk="1" hangingPunct="1"/>
              <a:t>44</a:t>
            </a:fld>
            <a:endParaRPr lang="es-AR" altLang="pt-B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37C885-B182-4275-AB05-EE7B0C95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DEB00F-6F00-4DD9-BE63-AE04F7F42F95}" type="datetime1">
              <a:rPr lang="es-AR" altLang="pt-BR"/>
              <a:pPr/>
              <a:t>22/4/2021</a:t>
            </a:fld>
            <a:endParaRPr lang="es-AR" alt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A8D2F2-122F-417B-AB74-9856564B4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21645D-9BCA-407C-803F-FCB2AA0B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9AA29-3BE8-4B4E-ACEF-BFD3DA140252}" type="slidenum">
              <a:rPr lang="es-AR" altLang="pt-BR"/>
              <a:pPr/>
              <a:t>‹Nº›</a:t>
            </a:fld>
            <a:endParaRPr lang="es-AR" altLang="pt-BR"/>
          </a:p>
        </p:txBody>
      </p:sp>
    </p:spTree>
    <p:extLst>
      <p:ext uri="{BB962C8B-B14F-4D97-AF65-F5344CB8AC3E}">
        <p14:creationId xmlns:p14="http://schemas.microsoft.com/office/powerpoint/2010/main" xmlns="" val="2942423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2AD38F-905C-433C-9EA3-71F898C55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F7B409-C5CF-450F-AB22-B3A396849D15}" type="datetime1">
              <a:rPr lang="es-AR" altLang="pt-BR"/>
              <a:pPr/>
              <a:t>22/4/2021</a:t>
            </a:fld>
            <a:endParaRPr lang="es-AR" alt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8AC1B4-D33E-40AE-8AED-FD59E6D1F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DA6E1A-005F-4CBE-87A4-D3116F86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E0B62-71D3-4B5A-8830-43340AE9C61C}" type="slidenum">
              <a:rPr lang="es-AR" altLang="pt-BR"/>
              <a:pPr/>
              <a:t>‹Nº›</a:t>
            </a:fld>
            <a:endParaRPr lang="es-AR" altLang="pt-BR"/>
          </a:p>
        </p:txBody>
      </p:sp>
    </p:spTree>
    <p:extLst>
      <p:ext uri="{BB962C8B-B14F-4D97-AF65-F5344CB8AC3E}">
        <p14:creationId xmlns:p14="http://schemas.microsoft.com/office/powerpoint/2010/main" xmlns="" val="170980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E6DF14-DECA-4EF9-B695-62BCAAAD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1B2743-FDCD-46EF-8E64-1749EED9FE12}" type="datetime1">
              <a:rPr lang="es-AR" altLang="pt-BR"/>
              <a:pPr/>
              <a:t>22/4/2021</a:t>
            </a:fld>
            <a:endParaRPr lang="es-AR" alt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77DDB3-270B-416C-99ED-DDB51C45C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65DBD5-6D9A-4AFD-A3B5-8C143E97C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92432-4ABE-40C7-91D7-13B708BB1FF0}" type="slidenum">
              <a:rPr lang="es-AR" altLang="pt-BR"/>
              <a:pPr/>
              <a:t>‹Nº›</a:t>
            </a:fld>
            <a:endParaRPr lang="es-AR" altLang="pt-BR"/>
          </a:p>
        </p:txBody>
      </p:sp>
    </p:spTree>
    <p:extLst>
      <p:ext uri="{BB962C8B-B14F-4D97-AF65-F5344CB8AC3E}">
        <p14:creationId xmlns:p14="http://schemas.microsoft.com/office/powerpoint/2010/main" xmlns="" val="22352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3EB33D-7018-4FA4-94B0-7F81D7ED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E42451-DC48-4DB3-A3D8-A150A37439CF}" type="datetime1">
              <a:rPr lang="es-AR" altLang="pt-BR"/>
              <a:pPr/>
              <a:t>22/4/2021</a:t>
            </a:fld>
            <a:endParaRPr lang="es-AR" alt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131B66-6388-447A-A006-64857E20E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C08FB4-DCF0-4D20-912F-411B84B8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24DE7-3783-4FB6-8E27-7DB8FAE91B06}" type="slidenum">
              <a:rPr lang="es-AR" altLang="pt-BR"/>
              <a:pPr/>
              <a:t>‹Nº›</a:t>
            </a:fld>
            <a:endParaRPr lang="es-AR" altLang="pt-BR"/>
          </a:p>
        </p:txBody>
      </p:sp>
    </p:spTree>
    <p:extLst>
      <p:ext uri="{BB962C8B-B14F-4D97-AF65-F5344CB8AC3E}">
        <p14:creationId xmlns:p14="http://schemas.microsoft.com/office/powerpoint/2010/main" xmlns="" val="4168465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1C81CD-8A89-4993-B936-1D340D3F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6F4DB9-201F-4E2D-986D-878084F97936}" type="datetime1">
              <a:rPr lang="es-AR" altLang="pt-BR"/>
              <a:pPr/>
              <a:t>22/4/2021</a:t>
            </a:fld>
            <a:endParaRPr lang="es-AR" alt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354970-55E2-400E-8D36-A0632F9B4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0D5C92-E408-4BB9-9378-AC170279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210B6-5F9B-4F37-81D2-259AF5057D82}" type="slidenum">
              <a:rPr lang="es-AR" altLang="pt-BR"/>
              <a:pPr/>
              <a:t>‹Nº›</a:t>
            </a:fld>
            <a:endParaRPr lang="es-AR" altLang="pt-BR"/>
          </a:p>
        </p:txBody>
      </p:sp>
    </p:spTree>
    <p:extLst>
      <p:ext uri="{BB962C8B-B14F-4D97-AF65-F5344CB8AC3E}">
        <p14:creationId xmlns:p14="http://schemas.microsoft.com/office/powerpoint/2010/main" xmlns="" val="349295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282D298-8012-4DA5-B6F4-ACA33FCD9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34D263-B575-4A66-9A03-4E0026E554EF}" type="datetime1">
              <a:rPr lang="es-AR" altLang="pt-BR"/>
              <a:pPr/>
              <a:t>22/4/2021</a:t>
            </a:fld>
            <a:endParaRPr lang="es-AR" alt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9EECF53-081B-443E-9B5E-18588D2A9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33513EF-2E62-4119-8EDA-0F5CBE4F0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E853E-312F-494A-82CC-2CC58FCBDA12}" type="slidenum">
              <a:rPr lang="es-AR" altLang="pt-BR"/>
              <a:pPr/>
              <a:t>‹Nº›</a:t>
            </a:fld>
            <a:endParaRPr lang="es-AR" altLang="pt-BR"/>
          </a:p>
        </p:txBody>
      </p:sp>
    </p:spTree>
    <p:extLst>
      <p:ext uri="{BB962C8B-B14F-4D97-AF65-F5344CB8AC3E}">
        <p14:creationId xmlns:p14="http://schemas.microsoft.com/office/powerpoint/2010/main" xmlns="" val="1375297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A77FF5E0-E091-40B0-96ED-75BF4EADF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81732A-7E99-4257-9F8C-875C8593EE09}" type="datetime1">
              <a:rPr lang="es-AR" altLang="pt-BR"/>
              <a:pPr/>
              <a:t>22/4/2021</a:t>
            </a:fld>
            <a:endParaRPr lang="es-AR" alt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B293AA43-171D-422D-AFA8-3C2273417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DEFB49AE-B947-4658-A1A3-F5BC4394C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B0AB10-6558-41A5-8E76-494363CE38CD}" type="slidenum">
              <a:rPr lang="es-AR" altLang="pt-BR"/>
              <a:pPr/>
              <a:t>‹Nº›</a:t>
            </a:fld>
            <a:endParaRPr lang="es-AR" altLang="pt-BR"/>
          </a:p>
        </p:txBody>
      </p:sp>
    </p:spTree>
    <p:extLst>
      <p:ext uri="{BB962C8B-B14F-4D97-AF65-F5344CB8AC3E}">
        <p14:creationId xmlns:p14="http://schemas.microsoft.com/office/powerpoint/2010/main" xmlns="" val="2424143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0688EEE1-3E36-4EFB-8214-53FE3660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1AD32E-CEB2-47D4-9EC6-721D751CEDD9}" type="datetime1">
              <a:rPr lang="es-AR" altLang="pt-BR"/>
              <a:pPr/>
              <a:t>22/4/2021</a:t>
            </a:fld>
            <a:endParaRPr lang="es-AR" alt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27AAA10C-59C3-4328-81BB-9E6098A6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C6332E2-AC40-49D8-9AE4-A18374663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EA293C-7063-4BF0-9F66-46C86EAD442F}" type="slidenum">
              <a:rPr lang="es-AR" altLang="pt-BR"/>
              <a:pPr/>
              <a:t>‹Nº›</a:t>
            </a:fld>
            <a:endParaRPr lang="es-AR" altLang="pt-BR"/>
          </a:p>
        </p:txBody>
      </p:sp>
    </p:spTree>
    <p:extLst>
      <p:ext uri="{BB962C8B-B14F-4D97-AF65-F5344CB8AC3E}">
        <p14:creationId xmlns:p14="http://schemas.microsoft.com/office/powerpoint/2010/main" xmlns="" val="2106943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D6141B8D-26B5-4CB0-ADA3-C9C57D0F8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DB62B4-2AAA-426B-AFD1-2B9D787E5B20}" type="datetime1">
              <a:rPr lang="es-AR" altLang="pt-BR"/>
              <a:pPr/>
              <a:t>22/4/2021</a:t>
            </a:fld>
            <a:endParaRPr lang="es-AR" alt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2EDD2DE1-A686-42B6-ACBB-726177FF7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C37375FD-9436-4A9D-9FCE-506D8E5C6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3CD5A-A6A1-49B6-B697-428E58BF9166}" type="slidenum">
              <a:rPr lang="es-AR" altLang="pt-BR"/>
              <a:pPr/>
              <a:t>‹Nº›</a:t>
            </a:fld>
            <a:endParaRPr lang="es-AR" altLang="pt-BR"/>
          </a:p>
        </p:txBody>
      </p:sp>
    </p:spTree>
    <p:extLst>
      <p:ext uri="{BB962C8B-B14F-4D97-AF65-F5344CB8AC3E}">
        <p14:creationId xmlns:p14="http://schemas.microsoft.com/office/powerpoint/2010/main" xmlns="" val="8046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540FD78-792B-4F14-A2AA-8BF8B6605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BE87BA-41EB-4AD9-BD89-A641DBAA93E7}" type="datetime1">
              <a:rPr lang="es-AR" altLang="pt-BR"/>
              <a:pPr/>
              <a:t>22/4/2021</a:t>
            </a:fld>
            <a:endParaRPr lang="es-AR" alt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79AF8B1-33C2-4822-A2AE-83E4BE71B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D196ACA-2256-4D90-B7E7-0F2DB2B5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2A4CE-94D3-497F-AC28-30B4C8A079C3}" type="slidenum">
              <a:rPr lang="es-AR" altLang="pt-BR"/>
              <a:pPr/>
              <a:t>‹Nº›</a:t>
            </a:fld>
            <a:endParaRPr lang="es-AR" altLang="pt-BR"/>
          </a:p>
        </p:txBody>
      </p:sp>
    </p:spTree>
    <p:extLst>
      <p:ext uri="{BB962C8B-B14F-4D97-AF65-F5344CB8AC3E}">
        <p14:creationId xmlns:p14="http://schemas.microsoft.com/office/powerpoint/2010/main" xmlns="" val="161158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9919958-4125-4A66-BBBF-ADAE8515E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7A49F6-9225-45D1-9BE4-CF06F516B5C0}" type="datetime1">
              <a:rPr lang="es-AR" altLang="pt-BR"/>
              <a:pPr/>
              <a:t>22/4/2021</a:t>
            </a:fld>
            <a:endParaRPr lang="es-AR" alt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78E3FE5-CE43-4665-96C7-A1C521203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DBDE1E2-B720-440D-83F1-52241E9C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D3F12-D90A-43C0-B148-749895D730D4}" type="slidenum">
              <a:rPr lang="es-AR" altLang="pt-BR"/>
              <a:pPr/>
              <a:t>‹Nº›</a:t>
            </a:fld>
            <a:endParaRPr lang="es-AR" altLang="pt-BR"/>
          </a:p>
        </p:txBody>
      </p:sp>
    </p:spTree>
    <p:extLst>
      <p:ext uri="{BB962C8B-B14F-4D97-AF65-F5344CB8AC3E}">
        <p14:creationId xmlns:p14="http://schemas.microsoft.com/office/powerpoint/2010/main" xmlns="" val="1922505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7375D"/>
            </a:gs>
            <a:gs pos="38000">
              <a:srgbClr val="53D2FF"/>
            </a:gs>
            <a:gs pos="100000">
              <a:srgbClr val="28869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AE8543D3-D496-488A-AE14-BED062860EB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  <a:endParaRPr lang="es-AR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A0542014-B38E-4158-92DD-CF727FCF7E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  <a:endParaRPr lang="es-AR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9BE896-3C55-41CA-97D6-010ADC691B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C5140B6-DBEF-4472-AE98-F03FD70D39D9}" type="datetime1">
              <a:rPr lang="es-AR" altLang="pt-BR"/>
              <a:pPr/>
              <a:t>22/4/2021</a:t>
            </a:fld>
            <a:endParaRPr lang="es-AR" alt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88501E-B690-4D3A-A19A-9D351BE24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F16ECF-7589-4021-B129-9B6ACDFA2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3501392-6FB1-4021-B7C0-E2E8DF15C1EC}" type="slidenum">
              <a:rPr lang="es-AR" altLang="pt-BR"/>
              <a:pPr/>
              <a:t>‹Nº›</a:t>
            </a:fld>
            <a:endParaRPr lang="es-A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24149096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://www.ncbi.nlm.nih.gov/pubmed/24149096" TargetMode="Externa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1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0.jpeg"/><Relationship Id="rId7" Type="http://schemas.openxmlformats.org/officeDocument/2006/relationships/image" Target="../media/image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5" Type="http://schemas.openxmlformats.org/officeDocument/2006/relationships/image" Target="../media/image2.pn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Relationship Id="rId1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9">
            <a:extLst>
              <a:ext uri="{FF2B5EF4-FFF2-40B4-BE49-F238E27FC236}">
                <a16:creationId xmlns:a16="http://schemas.microsoft.com/office/drawing/2014/main" xmlns="" id="{5ADDD9CB-C67F-4C66-80F3-B7AA4FD7D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4797425"/>
            <a:ext cx="4322763" cy="4572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b="1" dirty="0">
                <a:solidFill>
                  <a:schemeClr val="bg1"/>
                </a:solidFill>
                <a:latin typeface="Times New Roman" panose="02020603050405020304" pitchFamily="18" charset="0"/>
              </a:rPr>
              <a:t>Dr. </a:t>
            </a:r>
            <a:r>
              <a:rPr lang="es-AR" altLang="pt-BR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Rodolfo </a:t>
            </a:r>
            <a:r>
              <a:rPr lang="es-AR" altLang="pt-BR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Scaravonati</a:t>
            </a:r>
            <a:endParaRPr lang="es-ES" altLang="pt-BR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F8121169-0C55-4C2C-B148-E84970357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695" r="7939" b="9997"/>
          <a:stretch/>
        </p:blipFill>
        <p:spPr bwMode="auto">
          <a:xfrm>
            <a:off x="7904248" y="5962650"/>
            <a:ext cx="1172710" cy="77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340" name="Rectangle 12">
            <a:extLst>
              <a:ext uri="{FF2B5EF4-FFF2-40B4-BE49-F238E27FC236}">
                <a16:creationId xmlns:a16="http://schemas.microsoft.com/office/drawing/2014/main" xmlns="" id="{2C05BD96-4598-45B8-9778-B4F2E3BAC6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2590800"/>
            <a:ext cx="8229600" cy="1512888"/>
          </a:xfrm>
        </p:spPr>
        <p:txBody>
          <a:bodyPr/>
          <a:lstStyle/>
          <a:p>
            <a:r>
              <a:rPr lang="es-ES" altLang="pt-BR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DOLOR INGUINAL CRÓNICO</a:t>
            </a:r>
            <a:r>
              <a:rPr lang="es-AR" altLang="pt-BR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es-AR" altLang="pt-BR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s-AR" altLang="pt-BR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es-AR" altLang="pt-BR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s-AR" altLang="pt-BR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¿ Es realmente un desafío para el Cirujano?</a:t>
            </a:r>
            <a:endParaRPr lang="es-ES" altLang="pt-BR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1" name="AutoShape 13" descr="Resultado de imagen para aah congreso argentino de hernias 2019">
            <a:extLst>
              <a:ext uri="{FF2B5EF4-FFF2-40B4-BE49-F238E27FC236}">
                <a16:creationId xmlns:a16="http://schemas.microsoft.com/office/drawing/2014/main" xmlns="" id="{CE670B33-BB3C-4281-A9CD-C10351660D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1638" y="31416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s-ES" altLang="pt-BR" sz="1800"/>
          </a:p>
        </p:txBody>
      </p:sp>
      <p:cxnSp>
        <p:nvCxnSpPr>
          <p:cNvPr id="10" name="9 Conector recto"/>
          <p:cNvCxnSpPr/>
          <p:nvPr/>
        </p:nvCxnSpPr>
        <p:spPr>
          <a:xfrm>
            <a:off x="0" y="1333500"/>
            <a:ext cx="9144000" cy="1588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54" name="Picture 2" descr="http://cirugiabb.com.ar/img/logo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525" y="396876"/>
            <a:ext cx="2187575" cy="750638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2628900" y="457200"/>
            <a:ext cx="66103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 smtClean="0">
                <a:solidFill>
                  <a:schemeClr val="bg1"/>
                </a:solidFill>
              </a:rPr>
              <a:t>¨</a:t>
            </a:r>
            <a:r>
              <a:rPr lang="es-MX" sz="2200" b="1" i="1" dirty="0" smtClean="0">
                <a:solidFill>
                  <a:schemeClr val="bg1"/>
                </a:solidFill>
              </a:rPr>
              <a:t>Jornadas de </a:t>
            </a:r>
            <a:r>
              <a:rPr lang="es-MX" sz="2200" b="1" i="1" dirty="0" err="1" smtClean="0">
                <a:solidFill>
                  <a:schemeClr val="bg1"/>
                </a:solidFill>
              </a:rPr>
              <a:t>Cirugia</a:t>
            </a:r>
            <a:r>
              <a:rPr lang="es-MX" sz="2200" b="1" i="1" dirty="0" smtClean="0">
                <a:solidFill>
                  <a:schemeClr val="bg1"/>
                </a:solidFill>
              </a:rPr>
              <a:t> de la Pared  Abdominal¨</a:t>
            </a:r>
            <a:endParaRPr lang="es-ES" sz="2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9DB1046D-BB76-4051-AF11-062E57557D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l">
              <a:defRPr/>
            </a:pPr>
            <a:r>
              <a:rPr lang="es-AR" sz="41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</a:rPr>
              <a:t>  </a:t>
            </a:r>
          </a:p>
        </p:txBody>
      </p:sp>
      <p:grpSp>
        <p:nvGrpSpPr>
          <p:cNvPr id="29699" name="9 Grupo">
            <a:extLst>
              <a:ext uri="{FF2B5EF4-FFF2-40B4-BE49-F238E27FC236}">
                <a16:creationId xmlns:a16="http://schemas.microsoft.com/office/drawing/2014/main" xmlns="" id="{0A058364-7E1A-45E6-878B-6428A97728EC}"/>
              </a:ext>
            </a:extLst>
          </p:cNvPr>
          <p:cNvGrpSpPr>
            <a:grpSpLocks/>
          </p:cNvGrpSpPr>
          <p:nvPr/>
        </p:nvGrpSpPr>
        <p:grpSpPr bwMode="auto">
          <a:xfrm>
            <a:off x="1619250" y="188913"/>
            <a:ext cx="6840538" cy="6353175"/>
            <a:chOff x="947714" y="0"/>
            <a:chExt cx="7266755" cy="6858000"/>
          </a:xfrm>
        </p:grpSpPr>
        <p:pic>
          <p:nvPicPr>
            <p:cNvPr id="29703" name="3 Imagen">
              <a:extLst>
                <a:ext uri="{FF2B5EF4-FFF2-40B4-BE49-F238E27FC236}">
                  <a16:creationId xmlns:a16="http://schemas.microsoft.com/office/drawing/2014/main" xmlns="" id="{BB35DF67-B4F0-4F39-80F6-7D330DC80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14" y="0"/>
              <a:ext cx="726675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Flecha derecha">
              <a:extLst>
                <a:ext uri="{FF2B5EF4-FFF2-40B4-BE49-F238E27FC236}">
                  <a16:creationId xmlns:a16="http://schemas.microsoft.com/office/drawing/2014/main" xmlns="" id="{F80E6737-9D52-4FBF-9F4F-85EA480E06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767228">
              <a:off x="2625931" y="3406752"/>
              <a:ext cx="969962" cy="427082"/>
            </a:xfrm>
            <a:prstGeom prst="rightArrow">
              <a:avLst>
                <a:gd name="adj1" fmla="val 50000"/>
                <a:gd name="adj2" fmla="val 49997"/>
              </a:avLst>
            </a:prstGeom>
            <a:solidFill>
              <a:schemeClr val="bg1"/>
            </a:solidFill>
            <a:ln w="55000" cmpd="thickThin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s-ES" altLang="pt-BR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5 Flecha derecha">
              <a:extLst>
                <a:ext uri="{FF2B5EF4-FFF2-40B4-BE49-F238E27FC236}">
                  <a16:creationId xmlns:a16="http://schemas.microsoft.com/office/drawing/2014/main" xmlns="" id="{73A4E818-2022-4060-90B8-34ADD965B6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250851">
              <a:off x="1273192" y="5098088"/>
              <a:ext cx="1035458" cy="440407"/>
            </a:xfrm>
            <a:prstGeom prst="rightArrow">
              <a:avLst>
                <a:gd name="adj1" fmla="val 50000"/>
                <a:gd name="adj2" fmla="val 49995"/>
              </a:avLst>
            </a:prstGeom>
            <a:solidFill>
              <a:schemeClr val="bg1"/>
            </a:solidFill>
            <a:ln w="55000" cmpd="thickThin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>
                <a:defRPr/>
              </a:pPr>
              <a:endParaRPr lang="es-AR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9" name="8 Estrella de 16 puntas">
              <a:extLst>
                <a:ext uri="{FF2B5EF4-FFF2-40B4-BE49-F238E27FC236}">
                  <a16:creationId xmlns:a16="http://schemas.microsoft.com/office/drawing/2014/main" xmlns="" id="{71EBCB79-0401-49B5-BABB-A6D3D33D7B1B}"/>
                </a:ext>
              </a:extLst>
            </p:cNvPr>
            <p:cNvSpPr/>
            <p:nvPr/>
          </p:nvSpPr>
          <p:spPr>
            <a:xfrm rot="2234814">
              <a:off x="1858377" y="4004784"/>
              <a:ext cx="1349131" cy="1009336"/>
            </a:xfrm>
            <a:prstGeom prst="star16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/>
            </a:p>
          </p:txBody>
        </p:sp>
      </p:grpSp>
      <p:sp>
        <p:nvSpPr>
          <p:cNvPr id="29700" name="Rectangle 3">
            <a:extLst>
              <a:ext uri="{FF2B5EF4-FFF2-40B4-BE49-F238E27FC236}">
                <a16:creationId xmlns:a16="http://schemas.microsoft.com/office/drawing/2014/main" xmlns="" id="{070FD309-FCC3-47AD-9C49-1BA96227AE02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AR" altLang="pt-BR" sz="2100" b="1">
                <a:solidFill>
                  <a:schemeClr val="bg1"/>
                </a:solidFill>
                <a:latin typeface="Times New Roman" panose="02020603050405020304" pitchFamily="18" charset="0"/>
              </a:rPr>
              <a:t>INESTABILIDA PELVIS 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s-AR" altLang="pt-BR" sz="21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AR" altLang="pt-BR" sz="2100" b="1">
                <a:solidFill>
                  <a:schemeClr val="bg1"/>
                </a:solidFill>
                <a:latin typeface="Times New Roman" panose="02020603050405020304" pitchFamily="18" charset="0"/>
              </a:rPr>
              <a:t>DESBALANCE MUSCULAR 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s-AR" altLang="pt-BR" sz="21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AR" altLang="pt-BR" sz="2100" b="1">
                <a:solidFill>
                  <a:schemeClr val="bg1"/>
                </a:solidFill>
                <a:latin typeface="Times New Roman" panose="02020603050405020304" pitchFamily="18" charset="0"/>
              </a:rPr>
              <a:t>COLAGENO ANORMAL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s-AR" altLang="pt-BR" sz="21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AR" altLang="pt-BR" sz="2100" b="1">
                <a:solidFill>
                  <a:schemeClr val="bg1"/>
                </a:solidFill>
                <a:latin typeface="Times New Roman" panose="02020603050405020304" pitchFamily="18" charset="0"/>
              </a:rPr>
              <a:t>SOBRECARGA</a:t>
            </a:r>
            <a:endParaRPr lang="es-ES" altLang="pt-BR" sz="21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xmlns="" id="{E88D9B41-226A-4CC1-90E6-18C4F39C5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013325"/>
            <a:ext cx="3276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1000" b="1">
                <a:solidFill>
                  <a:schemeClr val="tx2"/>
                </a:solidFill>
                <a:hlinkClick r:id="rId3" tooltip="British journal of sports medicine."/>
              </a:rPr>
              <a:t>Br J Sports Med.</a:t>
            </a:r>
            <a:r>
              <a:rPr lang="en-US" altLang="pt-BR" sz="1000" b="1">
                <a:solidFill>
                  <a:schemeClr val="tx2"/>
                </a:solidFill>
              </a:rPr>
              <a:t> 2013 Dec </a:t>
            </a:r>
            <a:br>
              <a:rPr lang="en-US" altLang="pt-BR" sz="1000" b="1">
                <a:solidFill>
                  <a:schemeClr val="tx2"/>
                </a:solidFill>
              </a:rPr>
            </a:br>
            <a:r>
              <a:rPr lang="en-US" altLang="pt-BR" sz="1000" b="1">
                <a:solidFill>
                  <a:schemeClr val="tx2"/>
                </a:solidFill>
              </a:rPr>
              <a:t/>
            </a:r>
            <a:br>
              <a:rPr lang="en-US" altLang="pt-BR" sz="1000" b="1">
                <a:solidFill>
                  <a:schemeClr val="tx2"/>
                </a:solidFill>
              </a:rPr>
            </a:br>
            <a:r>
              <a:rPr lang="en-US" altLang="pt-BR" sz="1000" b="1">
                <a:solidFill>
                  <a:schemeClr val="tx2"/>
                </a:solidFill>
              </a:rPr>
              <a:t>'Treatment of the Sportsman's groin': </a:t>
            </a:r>
          </a:p>
          <a:p>
            <a:pPr eaLnBrk="1" hangingPunct="1"/>
            <a:r>
              <a:rPr lang="en-US" altLang="pt-BR" sz="1000" b="1">
                <a:solidFill>
                  <a:schemeClr val="tx2"/>
                </a:solidFill>
              </a:rPr>
              <a:t>British Hernia Society's 2014 position statement based</a:t>
            </a:r>
          </a:p>
          <a:p>
            <a:pPr eaLnBrk="1" hangingPunct="1"/>
            <a:r>
              <a:rPr lang="en-US" altLang="pt-BR" sz="1000" b="1">
                <a:solidFill>
                  <a:schemeClr val="tx2"/>
                </a:solidFill>
              </a:rPr>
              <a:t>on the Manchester Consensus Conference.</a:t>
            </a:r>
            <a:r>
              <a:rPr lang="es-ES" altLang="pt-BR" sz="1000" b="1">
                <a:solidFill>
                  <a:schemeClr val="tx2"/>
                </a:solidFill>
              </a:rPr>
              <a:t/>
            </a:r>
            <a:br>
              <a:rPr lang="es-ES" altLang="pt-BR" sz="1000" b="1">
                <a:solidFill>
                  <a:schemeClr val="tx2"/>
                </a:solidFill>
              </a:rPr>
            </a:br>
            <a:endParaRPr lang="es-ES" altLang="pt-BR" sz="1000" b="1">
              <a:solidFill>
                <a:schemeClr val="tx2"/>
              </a:solidFill>
            </a:endParaRPr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DEEE5A5C-6751-423C-B085-91537FDEA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7695" r="7939" b="9997"/>
          <a:stretch/>
        </p:blipFill>
        <p:spPr bwMode="auto">
          <a:xfrm>
            <a:off x="7981950" y="6014199"/>
            <a:ext cx="1095008" cy="726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 descr="http://cirugiabb.com.ar/img/logo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86740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3 Imagen">
            <a:extLst>
              <a:ext uri="{FF2B5EF4-FFF2-40B4-BE49-F238E27FC236}">
                <a16:creationId xmlns:a16="http://schemas.microsoft.com/office/drawing/2014/main" xmlns="" id="{3A5F1049-4B40-427E-9AA3-A0728737B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46" t="45799" r="61932" b="11150"/>
          <a:stretch>
            <a:fillRect/>
          </a:stretch>
        </p:blipFill>
        <p:spPr bwMode="auto">
          <a:xfrm>
            <a:off x="1763713" y="93663"/>
            <a:ext cx="5114925" cy="676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agen 6">
            <a:extLst>
              <a:ext uri="{FF2B5EF4-FFF2-40B4-BE49-F238E27FC236}">
                <a16:creationId xmlns:a16="http://schemas.microsoft.com/office/drawing/2014/main" xmlns="" id="{462198EB-BD2B-4E39-9043-43E047C91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3" t="15948" r="42191" b="35974"/>
          <a:stretch>
            <a:fillRect/>
          </a:stretch>
        </p:blipFill>
        <p:spPr bwMode="auto">
          <a:xfrm>
            <a:off x="250825" y="1125538"/>
            <a:ext cx="30972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21E57BBA-4F4B-4B25-82D6-612926FBE4AC}"/>
              </a:ext>
            </a:extLst>
          </p:cNvPr>
          <p:cNvCxnSpPr/>
          <p:nvPr/>
        </p:nvCxnSpPr>
        <p:spPr>
          <a:xfrm>
            <a:off x="3348038" y="2781300"/>
            <a:ext cx="647700" cy="107950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8151CCC3-6471-4D57-BC59-3795A0A806E0}"/>
              </a:ext>
            </a:extLst>
          </p:cNvPr>
          <p:cNvSpPr/>
          <p:nvPr/>
        </p:nvSpPr>
        <p:spPr>
          <a:xfrm>
            <a:off x="3995738" y="3860800"/>
            <a:ext cx="576262" cy="6477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AR"/>
          </a:p>
        </p:txBody>
      </p:sp>
      <p:sp>
        <p:nvSpPr>
          <p:cNvPr id="12" name="Forma libre 11">
            <a:extLst>
              <a:ext uri="{FF2B5EF4-FFF2-40B4-BE49-F238E27FC236}">
                <a16:creationId xmlns:a16="http://schemas.microsoft.com/office/drawing/2014/main" xmlns="" id="{FC914269-64C6-43F4-B0BA-32F629201DF5}"/>
              </a:ext>
            </a:extLst>
          </p:cNvPr>
          <p:cNvSpPr/>
          <p:nvPr/>
        </p:nvSpPr>
        <p:spPr>
          <a:xfrm>
            <a:off x="4067175" y="3933825"/>
            <a:ext cx="322263" cy="385763"/>
          </a:xfrm>
          <a:custGeom>
            <a:avLst/>
            <a:gdLst>
              <a:gd name="connsiteX0" fmla="*/ 0 w 322729"/>
              <a:gd name="connsiteY0" fmla="*/ 118135 h 387076"/>
              <a:gd name="connsiteX1" fmla="*/ 0 w 322729"/>
              <a:gd name="connsiteY1" fmla="*/ 118135 h 387076"/>
              <a:gd name="connsiteX2" fmla="*/ 44823 w 322729"/>
              <a:gd name="connsiteY2" fmla="*/ 55382 h 387076"/>
              <a:gd name="connsiteX3" fmla="*/ 71717 w 322729"/>
              <a:gd name="connsiteY3" fmla="*/ 1593 h 387076"/>
              <a:gd name="connsiteX4" fmla="*/ 89647 w 322729"/>
              <a:gd name="connsiteY4" fmla="*/ 1593 h 387076"/>
              <a:gd name="connsiteX5" fmla="*/ 89647 w 322729"/>
              <a:gd name="connsiteY5" fmla="*/ 1593 h 387076"/>
              <a:gd name="connsiteX6" fmla="*/ 89647 w 322729"/>
              <a:gd name="connsiteY6" fmla="*/ 225711 h 387076"/>
              <a:gd name="connsiteX7" fmla="*/ 89647 w 322729"/>
              <a:gd name="connsiteY7" fmla="*/ 225711 h 387076"/>
              <a:gd name="connsiteX8" fmla="*/ 89647 w 322729"/>
              <a:gd name="connsiteY8" fmla="*/ 225711 h 387076"/>
              <a:gd name="connsiteX9" fmla="*/ 179294 w 322729"/>
              <a:gd name="connsiteY9" fmla="*/ 162958 h 387076"/>
              <a:gd name="connsiteX10" fmla="*/ 206188 w 322729"/>
              <a:gd name="connsiteY10" fmla="*/ 153993 h 387076"/>
              <a:gd name="connsiteX11" fmla="*/ 206188 w 322729"/>
              <a:gd name="connsiteY11" fmla="*/ 118135 h 387076"/>
              <a:gd name="connsiteX12" fmla="*/ 206188 w 322729"/>
              <a:gd name="connsiteY12" fmla="*/ 118135 h 387076"/>
              <a:gd name="connsiteX13" fmla="*/ 206188 w 322729"/>
              <a:gd name="connsiteY13" fmla="*/ 118135 h 387076"/>
              <a:gd name="connsiteX14" fmla="*/ 206188 w 322729"/>
              <a:gd name="connsiteY14" fmla="*/ 279499 h 387076"/>
              <a:gd name="connsiteX15" fmla="*/ 206188 w 322729"/>
              <a:gd name="connsiteY15" fmla="*/ 279499 h 387076"/>
              <a:gd name="connsiteX16" fmla="*/ 206188 w 322729"/>
              <a:gd name="connsiteY16" fmla="*/ 279499 h 387076"/>
              <a:gd name="connsiteX17" fmla="*/ 313764 w 322729"/>
              <a:gd name="connsiteY17" fmla="*/ 225711 h 387076"/>
              <a:gd name="connsiteX18" fmla="*/ 322729 w 322729"/>
              <a:gd name="connsiteY18" fmla="*/ 225711 h 387076"/>
              <a:gd name="connsiteX19" fmla="*/ 322729 w 322729"/>
              <a:gd name="connsiteY19" fmla="*/ 225711 h 387076"/>
              <a:gd name="connsiteX20" fmla="*/ 322729 w 322729"/>
              <a:gd name="connsiteY20" fmla="*/ 225711 h 387076"/>
              <a:gd name="connsiteX21" fmla="*/ 322729 w 322729"/>
              <a:gd name="connsiteY21" fmla="*/ 387076 h 387076"/>
              <a:gd name="connsiteX22" fmla="*/ 322729 w 322729"/>
              <a:gd name="connsiteY22" fmla="*/ 387076 h 387076"/>
              <a:gd name="connsiteX23" fmla="*/ 322729 w 322729"/>
              <a:gd name="connsiteY23" fmla="*/ 387076 h 38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2729" h="387076">
                <a:moveTo>
                  <a:pt x="0" y="118135"/>
                </a:moveTo>
                <a:lnTo>
                  <a:pt x="0" y="118135"/>
                </a:lnTo>
                <a:cubicBezTo>
                  <a:pt x="14941" y="97217"/>
                  <a:pt x="31598" y="77425"/>
                  <a:pt x="44823" y="55382"/>
                </a:cubicBezTo>
                <a:cubicBezTo>
                  <a:pt x="58562" y="32484"/>
                  <a:pt x="46988" y="20140"/>
                  <a:pt x="71717" y="1593"/>
                </a:cubicBezTo>
                <a:cubicBezTo>
                  <a:pt x="76498" y="-1993"/>
                  <a:pt x="83670" y="1593"/>
                  <a:pt x="89647" y="1593"/>
                </a:cubicBezTo>
                <a:lnTo>
                  <a:pt x="89647" y="1593"/>
                </a:lnTo>
                <a:lnTo>
                  <a:pt x="89647" y="225711"/>
                </a:lnTo>
                <a:lnTo>
                  <a:pt x="89647" y="225711"/>
                </a:lnTo>
                <a:lnTo>
                  <a:pt x="89647" y="225711"/>
                </a:lnTo>
                <a:cubicBezTo>
                  <a:pt x="119529" y="204793"/>
                  <a:pt x="144690" y="174493"/>
                  <a:pt x="179294" y="162958"/>
                </a:cubicBezTo>
                <a:cubicBezTo>
                  <a:pt x="188259" y="159970"/>
                  <a:pt x="201326" y="162096"/>
                  <a:pt x="206188" y="153993"/>
                </a:cubicBezTo>
                <a:cubicBezTo>
                  <a:pt x="212338" y="143744"/>
                  <a:pt x="206188" y="130088"/>
                  <a:pt x="206188" y="118135"/>
                </a:cubicBezTo>
                <a:lnTo>
                  <a:pt x="206188" y="118135"/>
                </a:lnTo>
                <a:lnTo>
                  <a:pt x="206188" y="118135"/>
                </a:lnTo>
                <a:lnTo>
                  <a:pt x="206188" y="279499"/>
                </a:lnTo>
                <a:lnTo>
                  <a:pt x="206188" y="279499"/>
                </a:lnTo>
                <a:lnTo>
                  <a:pt x="206188" y="279499"/>
                </a:lnTo>
                <a:cubicBezTo>
                  <a:pt x="274148" y="230957"/>
                  <a:pt x="247998" y="236672"/>
                  <a:pt x="313764" y="225711"/>
                </a:cubicBezTo>
                <a:cubicBezTo>
                  <a:pt x="316712" y="225220"/>
                  <a:pt x="319741" y="225711"/>
                  <a:pt x="322729" y="225711"/>
                </a:cubicBezTo>
                <a:lnTo>
                  <a:pt x="322729" y="225711"/>
                </a:lnTo>
                <a:lnTo>
                  <a:pt x="322729" y="225711"/>
                </a:lnTo>
                <a:lnTo>
                  <a:pt x="322729" y="387076"/>
                </a:lnTo>
                <a:lnTo>
                  <a:pt x="322729" y="387076"/>
                </a:lnTo>
                <a:lnTo>
                  <a:pt x="322729" y="38707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AR"/>
          </a:p>
        </p:txBody>
      </p:sp>
      <p:sp>
        <p:nvSpPr>
          <p:cNvPr id="2" name="Forma libre 11">
            <a:extLst>
              <a:ext uri="{FF2B5EF4-FFF2-40B4-BE49-F238E27FC236}">
                <a16:creationId xmlns:a16="http://schemas.microsoft.com/office/drawing/2014/main" xmlns="" id="{11F432A6-7BF7-4284-8037-B46B71F8C3F5}"/>
              </a:ext>
            </a:extLst>
          </p:cNvPr>
          <p:cNvSpPr/>
          <p:nvPr/>
        </p:nvSpPr>
        <p:spPr>
          <a:xfrm>
            <a:off x="4211638" y="3284538"/>
            <a:ext cx="322262" cy="385762"/>
          </a:xfrm>
          <a:custGeom>
            <a:avLst/>
            <a:gdLst>
              <a:gd name="connsiteX0" fmla="*/ 0 w 322729"/>
              <a:gd name="connsiteY0" fmla="*/ 118135 h 387076"/>
              <a:gd name="connsiteX1" fmla="*/ 0 w 322729"/>
              <a:gd name="connsiteY1" fmla="*/ 118135 h 387076"/>
              <a:gd name="connsiteX2" fmla="*/ 44823 w 322729"/>
              <a:gd name="connsiteY2" fmla="*/ 55382 h 387076"/>
              <a:gd name="connsiteX3" fmla="*/ 71717 w 322729"/>
              <a:gd name="connsiteY3" fmla="*/ 1593 h 387076"/>
              <a:gd name="connsiteX4" fmla="*/ 89647 w 322729"/>
              <a:gd name="connsiteY4" fmla="*/ 1593 h 387076"/>
              <a:gd name="connsiteX5" fmla="*/ 89647 w 322729"/>
              <a:gd name="connsiteY5" fmla="*/ 1593 h 387076"/>
              <a:gd name="connsiteX6" fmla="*/ 89647 w 322729"/>
              <a:gd name="connsiteY6" fmla="*/ 225711 h 387076"/>
              <a:gd name="connsiteX7" fmla="*/ 89647 w 322729"/>
              <a:gd name="connsiteY7" fmla="*/ 225711 h 387076"/>
              <a:gd name="connsiteX8" fmla="*/ 89647 w 322729"/>
              <a:gd name="connsiteY8" fmla="*/ 225711 h 387076"/>
              <a:gd name="connsiteX9" fmla="*/ 179294 w 322729"/>
              <a:gd name="connsiteY9" fmla="*/ 162958 h 387076"/>
              <a:gd name="connsiteX10" fmla="*/ 206188 w 322729"/>
              <a:gd name="connsiteY10" fmla="*/ 153993 h 387076"/>
              <a:gd name="connsiteX11" fmla="*/ 206188 w 322729"/>
              <a:gd name="connsiteY11" fmla="*/ 118135 h 387076"/>
              <a:gd name="connsiteX12" fmla="*/ 206188 w 322729"/>
              <a:gd name="connsiteY12" fmla="*/ 118135 h 387076"/>
              <a:gd name="connsiteX13" fmla="*/ 206188 w 322729"/>
              <a:gd name="connsiteY13" fmla="*/ 118135 h 387076"/>
              <a:gd name="connsiteX14" fmla="*/ 206188 w 322729"/>
              <a:gd name="connsiteY14" fmla="*/ 279499 h 387076"/>
              <a:gd name="connsiteX15" fmla="*/ 206188 w 322729"/>
              <a:gd name="connsiteY15" fmla="*/ 279499 h 387076"/>
              <a:gd name="connsiteX16" fmla="*/ 206188 w 322729"/>
              <a:gd name="connsiteY16" fmla="*/ 279499 h 387076"/>
              <a:gd name="connsiteX17" fmla="*/ 313764 w 322729"/>
              <a:gd name="connsiteY17" fmla="*/ 225711 h 387076"/>
              <a:gd name="connsiteX18" fmla="*/ 322729 w 322729"/>
              <a:gd name="connsiteY18" fmla="*/ 225711 h 387076"/>
              <a:gd name="connsiteX19" fmla="*/ 322729 w 322729"/>
              <a:gd name="connsiteY19" fmla="*/ 225711 h 387076"/>
              <a:gd name="connsiteX20" fmla="*/ 322729 w 322729"/>
              <a:gd name="connsiteY20" fmla="*/ 225711 h 387076"/>
              <a:gd name="connsiteX21" fmla="*/ 322729 w 322729"/>
              <a:gd name="connsiteY21" fmla="*/ 387076 h 387076"/>
              <a:gd name="connsiteX22" fmla="*/ 322729 w 322729"/>
              <a:gd name="connsiteY22" fmla="*/ 387076 h 387076"/>
              <a:gd name="connsiteX23" fmla="*/ 322729 w 322729"/>
              <a:gd name="connsiteY23" fmla="*/ 387076 h 38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2729" h="387076">
                <a:moveTo>
                  <a:pt x="0" y="118135"/>
                </a:moveTo>
                <a:lnTo>
                  <a:pt x="0" y="118135"/>
                </a:lnTo>
                <a:cubicBezTo>
                  <a:pt x="14941" y="97217"/>
                  <a:pt x="31598" y="77425"/>
                  <a:pt x="44823" y="55382"/>
                </a:cubicBezTo>
                <a:cubicBezTo>
                  <a:pt x="58562" y="32484"/>
                  <a:pt x="46988" y="20140"/>
                  <a:pt x="71717" y="1593"/>
                </a:cubicBezTo>
                <a:cubicBezTo>
                  <a:pt x="76498" y="-1993"/>
                  <a:pt x="83670" y="1593"/>
                  <a:pt x="89647" y="1593"/>
                </a:cubicBezTo>
                <a:lnTo>
                  <a:pt x="89647" y="1593"/>
                </a:lnTo>
                <a:lnTo>
                  <a:pt x="89647" y="225711"/>
                </a:lnTo>
                <a:lnTo>
                  <a:pt x="89647" y="225711"/>
                </a:lnTo>
                <a:lnTo>
                  <a:pt x="89647" y="225711"/>
                </a:lnTo>
                <a:cubicBezTo>
                  <a:pt x="119529" y="204793"/>
                  <a:pt x="144690" y="174493"/>
                  <a:pt x="179294" y="162958"/>
                </a:cubicBezTo>
                <a:cubicBezTo>
                  <a:pt x="188259" y="159970"/>
                  <a:pt x="201326" y="162096"/>
                  <a:pt x="206188" y="153993"/>
                </a:cubicBezTo>
                <a:cubicBezTo>
                  <a:pt x="212338" y="143744"/>
                  <a:pt x="206188" y="130088"/>
                  <a:pt x="206188" y="118135"/>
                </a:cubicBezTo>
                <a:lnTo>
                  <a:pt x="206188" y="118135"/>
                </a:lnTo>
                <a:lnTo>
                  <a:pt x="206188" y="118135"/>
                </a:lnTo>
                <a:lnTo>
                  <a:pt x="206188" y="279499"/>
                </a:lnTo>
                <a:lnTo>
                  <a:pt x="206188" y="279499"/>
                </a:lnTo>
                <a:lnTo>
                  <a:pt x="206188" y="279499"/>
                </a:lnTo>
                <a:cubicBezTo>
                  <a:pt x="274148" y="230957"/>
                  <a:pt x="247998" y="236672"/>
                  <a:pt x="313764" y="225711"/>
                </a:cubicBezTo>
                <a:cubicBezTo>
                  <a:pt x="316712" y="225220"/>
                  <a:pt x="319741" y="225711"/>
                  <a:pt x="322729" y="225711"/>
                </a:cubicBezTo>
                <a:lnTo>
                  <a:pt x="322729" y="225711"/>
                </a:lnTo>
                <a:lnTo>
                  <a:pt x="322729" y="225711"/>
                </a:lnTo>
                <a:lnTo>
                  <a:pt x="322729" y="387076"/>
                </a:lnTo>
                <a:lnTo>
                  <a:pt x="322729" y="387076"/>
                </a:lnTo>
                <a:lnTo>
                  <a:pt x="322729" y="38707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AR"/>
          </a:p>
        </p:txBody>
      </p:sp>
      <p:cxnSp>
        <p:nvCxnSpPr>
          <p:cNvPr id="3" name="Conector recto 8">
            <a:extLst>
              <a:ext uri="{FF2B5EF4-FFF2-40B4-BE49-F238E27FC236}">
                <a16:creationId xmlns:a16="http://schemas.microsoft.com/office/drawing/2014/main" xmlns="" id="{B928FA5A-13EB-42B8-9D01-EA682CF30F73}"/>
              </a:ext>
            </a:extLst>
          </p:cNvPr>
          <p:cNvCxnSpPr/>
          <p:nvPr/>
        </p:nvCxnSpPr>
        <p:spPr>
          <a:xfrm>
            <a:off x="3348038" y="2781300"/>
            <a:ext cx="792162" cy="503238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10">
            <a:extLst>
              <a:ext uri="{FF2B5EF4-FFF2-40B4-BE49-F238E27FC236}">
                <a16:creationId xmlns:a16="http://schemas.microsoft.com/office/drawing/2014/main" xmlns="" id="{10F6252C-93CC-4946-A9F4-2C46C21AAD0B}"/>
              </a:ext>
            </a:extLst>
          </p:cNvPr>
          <p:cNvSpPr/>
          <p:nvPr/>
        </p:nvSpPr>
        <p:spPr>
          <a:xfrm>
            <a:off x="4140200" y="3213100"/>
            <a:ext cx="576263" cy="6477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AR"/>
          </a:p>
        </p:txBody>
      </p:sp>
      <p:sp>
        <p:nvSpPr>
          <p:cNvPr id="5" name="Forma libre 11">
            <a:extLst>
              <a:ext uri="{FF2B5EF4-FFF2-40B4-BE49-F238E27FC236}">
                <a16:creationId xmlns:a16="http://schemas.microsoft.com/office/drawing/2014/main" xmlns="" id="{151F95C6-9DFE-4CBE-A4C7-D1A05102B38D}"/>
              </a:ext>
            </a:extLst>
          </p:cNvPr>
          <p:cNvSpPr/>
          <p:nvPr/>
        </p:nvSpPr>
        <p:spPr>
          <a:xfrm>
            <a:off x="4211638" y="2708275"/>
            <a:ext cx="322262" cy="385763"/>
          </a:xfrm>
          <a:custGeom>
            <a:avLst/>
            <a:gdLst>
              <a:gd name="connsiteX0" fmla="*/ 0 w 322729"/>
              <a:gd name="connsiteY0" fmla="*/ 118135 h 387076"/>
              <a:gd name="connsiteX1" fmla="*/ 0 w 322729"/>
              <a:gd name="connsiteY1" fmla="*/ 118135 h 387076"/>
              <a:gd name="connsiteX2" fmla="*/ 44823 w 322729"/>
              <a:gd name="connsiteY2" fmla="*/ 55382 h 387076"/>
              <a:gd name="connsiteX3" fmla="*/ 71717 w 322729"/>
              <a:gd name="connsiteY3" fmla="*/ 1593 h 387076"/>
              <a:gd name="connsiteX4" fmla="*/ 89647 w 322729"/>
              <a:gd name="connsiteY4" fmla="*/ 1593 h 387076"/>
              <a:gd name="connsiteX5" fmla="*/ 89647 w 322729"/>
              <a:gd name="connsiteY5" fmla="*/ 1593 h 387076"/>
              <a:gd name="connsiteX6" fmla="*/ 89647 w 322729"/>
              <a:gd name="connsiteY6" fmla="*/ 225711 h 387076"/>
              <a:gd name="connsiteX7" fmla="*/ 89647 w 322729"/>
              <a:gd name="connsiteY7" fmla="*/ 225711 h 387076"/>
              <a:gd name="connsiteX8" fmla="*/ 89647 w 322729"/>
              <a:gd name="connsiteY8" fmla="*/ 225711 h 387076"/>
              <a:gd name="connsiteX9" fmla="*/ 179294 w 322729"/>
              <a:gd name="connsiteY9" fmla="*/ 162958 h 387076"/>
              <a:gd name="connsiteX10" fmla="*/ 206188 w 322729"/>
              <a:gd name="connsiteY10" fmla="*/ 153993 h 387076"/>
              <a:gd name="connsiteX11" fmla="*/ 206188 w 322729"/>
              <a:gd name="connsiteY11" fmla="*/ 118135 h 387076"/>
              <a:gd name="connsiteX12" fmla="*/ 206188 w 322729"/>
              <a:gd name="connsiteY12" fmla="*/ 118135 h 387076"/>
              <a:gd name="connsiteX13" fmla="*/ 206188 w 322729"/>
              <a:gd name="connsiteY13" fmla="*/ 118135 h 387076"/>
              <a:gd name="connsiteX14" fmla="*/ 206188 w 322729"/>
              <a:gd name="connsiteY14" fmla="*/ 279499 h 387076"/>
              <a:gd name="connsiteX15" fmla="*/ 206188 w 322729"/>
              <a:gd name="connsiteY15" fmla="*/ 279499 h 387076"/>
              <a:gd name="connsiteX16" fmla="*/ 206188 w 322729"/>
              <a:gd name="connsiteY16" fmla="*/ 279499 h 387076"/>
              <a:gd name="connsiteX17" fmla="*/ 313764 w 322729"/>
              <a:gd name="connsiteY17" fmla="*/ 225711 h 387076"/>
              <a:gd name="connsiteX18" fmla="*/ 322729 w 322729"/>
              <a:gd name="connsiteY18" fmla="*/ 225711 h 387076"/>
              <a:gd name="connsiteX19" fmla="*/ 322729 w 322729"/>
              <a:gd name="connsiteY19" fmla="*/ 225711 h 387076"/>
              <a:gd name="connsiteX20" fmla="*/ 322729 w 322729"/>
              <a:gd name="connsiteY20" fmla="*/ 225711 h 387076"/>
              <a:gd name="connsiteX21" fmla="*/ 322729 w 322729"/>
              <a:gd name="connsiteY21" fmla="*/ 387076 h 387076"/>
              <a:gd name="connsiteX22" fmla="*/ 322729 w 322729"/>
              <a:gd name="connsiteY22" fmla="*/ 387076 h 387076"/>
              <a:gd name="connsiteX23" fmla="*/ 322729 w 322729"/>
              <a:gd name="connsiteY23" fmla="*/ 387076 h 38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2729" h="387076">
                <a:moveTo>
                  <a:pt x="0" y="118135"/>
                </a:moveTo>
                <a:lnTo>
                  <a:pt x="0" y="118135"/>
                </a:lnTo>
                <a:cubicBezTo>
                  <a:pt x="14941" y="97217"/>
                  <a:pt x="31598" y="77425"/>
                  <a:pt x="44823" y="55382"/>
                </a:cubicBezTo>
                <a:cubicBezTo>
                  <a:pt x="58562" y="32484"/>
                  <a:pt x="46988" y="20140"/>
                  <a:pt x="71717" y="1593"/>
                </a:cubicBezTo>
                <a:cubicBezTo>
                  <a:pt x="76498" y="-1993"/>
                  <a:pt x="83670" y="1593"/>
                  <a:pt x="89647" y="1593"/>
                </a:cubicBezTo>
                <a:lnTo>
                  <a:pt x="89647" y="1593"/>
                </a:lnTo>
                <a:lnTo>
                  <a:pt x="89647" y="225711"/>
                </a:lnTo>
                <a:lnTo>
                  <a:pt x="89647" y="225711"/>
                </a:lnTo>
                <a:lnTo>
                  <a:pt x="89647" y="225711"/>
                </a:lnTo>
                <a:cubicBezTo>
                  <a:pt x="119529" y="204793"/>
                  <a:pt x="144690" y="174493"/>
                  <a:pt x="179294" y="162958"/>
                </a:cubicBezTo>
                <a:cubicBezTo>
                  <a:pt x="188259" y="159970"/>
                  <a:pt x="201326" y="162096"/>
                  <a:pt x="206188" y="153993"/>
                </a:cubicBezTo>
                <a:cubicBezTo>
                  <a:pt x="212338" y="143744"/>
                  <a:pt x="206188" y="130088"/>
                  <a:pt x="206188" y="118135"/>
                </a:cubicBezTo>
                <a:lnTo>
                  <a:pt x="206188" y="118135"/>
                </a:lnTo>
                <a:lnTo>
                  <a:pt x="206188" y="118135"/>
                </a:lnTo>
                <a:lnTo>
                  <a:pt x="206188" y="279499"/>
                </a:lnTo>
                <a:lnTo>
                  <a:pt x="206188" y="279499"/>
                </a:lnTo>
                <a:lnTo>
                  <a:pt x="206188" y="279499"/>
                </a:lnTo>
                <a:cubicBezTo>
                  <a:pt x="274148" y="230957"/>
                  <a:pt x="247998" y="236672"/>
                  <a:pt x="313764" y="225711"/>
                </a:cubicBezTo>
                <a:cubicBezTo>
                  <a:pt x="316712" y="225220"/>
                  <a:pt x="319741" y="225711"/>
                  <a:pt x="322729" y="225711"/>
                </a:cubicBezTo>
                <a:lnTo>
                  <a:pt x="322729" y="225711"/>
                </a:lnTo>
                <a:lnTo>
                  <a:pt x="322729" y="225711"/>
                </a:lnTo>
                <a:lnTo>
                  <a:pt x="322729" y="387076"/>
                </a:lnTo>
                <a:lnTo>
                  <a:pt x="322729" y="387076"/>
                </a:lnTo>
                <a:lnTo>
                  <a:pt x="322729" y="38707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AR"/>
          </a:p>
        </p:txBody>
      </p:sp>
      <p:sp>
        <p:nvSpPr>
          <p:cNvPr id="6" name="Rectángulo 10">
            <a:extLst>
              <a:ext uri="{FF2B5EF4-FFF2-40B4-BE49-F238E27FC236}">
                <a16:creationId xmlns:a16="http://schemas.microsoft.com/office/drawing/2014/main" xmlns="" id="{43476969-BA8C-4E00-91D0-42983F47BFE8}"/>
              </a:ext>
            </a:extLst>
          </p:cNvPr>
          <p:cNvSpPr/>
          <p:nvPr/>
        </p:nvSpPr>
        <p:spPr>
          <a:xfrm>
            <a:off x="4067175" y="2565400"/>
            <a:ext cx="576263" cy="6477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AR"/>
          </a:p>
        </p:txBody>
      </p:sp>
      <p:cxnSp>
        <p:nvCxnSpPr>
          <p:cNvPr id="7" name="Conector recto 8">
            <a:extLst>
              <a:ext uri="{FF2B5EF4-FFF2-40B4-BE49-F238E27FC236}">
                <a16:creationId xmlns:a16="http://schemas.microsoft.com/office/drawing/2014/main" xmlns="" id="{23F485A1-0F5F-4855-92DA-068B14BC0C64}"/>
              </a:ext>
            </a:extLst>
          </p:cNvPr>
          <p:cNvCxnSpPr/>
          <p:nvPr/>
        </p:nvCxnSpPr>
        <p:spPr>
          <a:xfrm>
            <a:off x="3348038" y="2781300"/>
            <a:ext cx="6477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1A603772-8E0E-408E-ABEC-086603F16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7695" r="7939" b="9997"/>
          <a:stretch/>
        </p:blipFill>
        <p:spPr bwMode="auto">
          <a:xfrm>
            <a:off x="7962900" y="6001561"/>
            <a:ext cx="1114058" cy="739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http://cirugiabb.com.ar/img/logo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00075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62A76343-521A-4E1B-9A0A-C83A9ED278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l">
              <a:defRPr/>
            </a:pPr>
            <a:r>
              <a:rPr lang="es-AR" sz="41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</a:rPr>
              <a:t>  </a:t>
            </a:r>
          </a:p>
        </p:txBody>
      </p:sp>
      <p:grpSp>
        <p:nvGrpSpPr>
          <p:cNvPr id="31747" name="9 Grupo">
            <a:extLst>
              <a:ext uri="{FF2B5EF4-FFF2-40B4-BE49-F238E27FC236}">
                <a16:creationId xmlns:a16="http://schemas.microsoft.com/office/drawing/2014/main" xmlns="" id="{85835ED3-9C2F-4553-96F4-1C22627C5665}"/>
              </a:ext>
            </a:extLst>
          </p:cNvPr>
          <p:cNvGrpSpPr>
            <a:grpSpLocks/>
          </p:cNvGrpSpPr>
          <p:nvPr/>
        </p:nvGrpSpPr>
        <p:grpSpPr bwMode="auto">
          <a:xfrm>
            <a:off x="1878013" y="0"/>
            <a:ext cx="7265987" cy="6858000"/>
            <a:chOff x="947714" y="0"/>
            <a:chExt cx="7266755" cy="6858000"/>
          </a:xfrm>
        </p:grpSpPr>
        <p:pic>
          <p:nvPicPr>
            <p:cNvPr id="31752" name="3 Imagen">
              <a:extLst>
                <a:ext uri="{FF2B5EF4-FFF2-40B4-BE49-F238E27FC236}">
                  <a16:creationId xmlns:a16="http://schemas.microsoft.com/office/drawing/2014/main" xmlns="" id="{32FE6C21-CA76-43B4-8B17-21EA402BC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14" y="0"/>
              <a:ext cx="726675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Flecha derecha">
              <a:extLst>
                <a:ext uri="{FF2B5EF4-FFF2-40B4-BE49-F238E27FC236}">
                  <a16:creationId xmlns:a16="http://schemas.microsoft.com/office/drawing/2014/main" xmlns="" id="{2EB5E027-A6CB-47EA-81BF-1B66AE52AD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767228">
              <a:off x="2609262" y="3378971"/>
              <a:ext cx="1031875" cy="42708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55000" cmpd="thickThin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>
                <a:defRPr/>
              </a:pPr>
              <a:endParaRPr lang="es-AR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" name="5 Flecha derecha">
              <a:extLst>
                <a:ext uri="{FF2B5EF4-FFF2-40B4-BE49-F238E27FC236}">
                  <a16:creationId xmlns:a16="http://schemas.microsoft.com/office/drawing/2014/main" xmlns="" id="{63B70840-8166-406E-A65B-2B61AF4A4A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250851">
              <a:off x="1211267" y="5121275"/>
              <a:ext cx="1106604" cy="441325"/>
            </a:xfrm>
            <a:prstGeom prst="rightArrow">
              <a:avLst>
                <a:gd name="adj1" fmla="val 50000"/>
                <a:gd name="adj2" fmla="val 49998"/>
              </a:avLst>
            </a:prstGeom>
            <a:solidFill>
              <a:schemeClr val="bg1"/>
            </a:solidFill>
            <a:ln w="55000" cmpd="thickThin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>
                <a:defRPr/>
              </a:pPr>
              <a:endParaRPr lang="es-AR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9" name="8 Estrella de 16 puntas">
              <a:extLst>
                <a:ext uri="{FF2B5EF4-FFF2-40B4-BE49-F238E27FC236}">
                  <a16:creationId xmlns:a16="http://schemas.microsoft.com/office/drawing/2014/main" xmlns="" id="{5B691A47-5261-4C09-AD7D-E18BC33F6797}"/>
                </a:ext>
              </a:extLst>
            </p:cNvPr>
            <p:cNvSpPr/>
            <p:nvPr/>
          </p:nvSpPr>
          <p:spPr>
            <a:xfrm rot="2234814">
              <a:off x="1859035" y="4005263"/>
              <a:ext cx="1347929" cy="1008062"/>
            </a:xfrm>
            <a:prstGeom prst="star16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/>
            </a:p>
          </p:txBody>
        </p:sp>
      </p:grpSp>
      <p:sp>
        <p:nvSpPr>
          <p:cNvPr id="3" name="2 CuadroTexto">
            <a:extLst>
              <a:ext uri="{FF2B5EF4-FFF2-40B4-BE49-F238E27FC236}">
                <a16:creationId xmlns:a16="http://schemas.microsoft.com/office/drawing/2014/main" xmlns="" id="{D9A897D8-6F99-4819-8DA6-8B7C19ADED74}"/>
              </a:ext>
            </a:extLst>
          </p:cNvPr>
          <p:cNvSpPr txBox="1"/>
          <p:nvPr/>
        </p:nvSpPr>
        <p:spPr>
          <a:xfrm rot="17838032">
            <a:off x="3469481" y="3482182"/>
            <a:ext cx="116046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AR" sz="105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SPORT HERNIA</a:t>
            </a:r>
          </a:p>
        </p:txBody>
      </p:sp>
      <p:sp>
        <p:nvSpPr>
          <p:cNvPr id="31749" name="11 CuadroTexto">
            <a:extLst>
              <a:ext uri="{FF2B5EF4-FFF2-40B4-BE49-F238E27FC236}">
                <a16:creationId xmlns:a16="http://schemas.microsoft.com/office/drawing/2014/main" xmlns="" id="{F2498CB8-4EEC-41E6-B207-CF653778CF35}"/>
              </a:ext>
            </a:extLst>
          </p:cNvPr>
          <p:cNvSpPr txBox="1">
            <a:spLocks noChangeArrowheads="1"/>
          </p:cNvSpPr>
          <p:nvPr/>
        </p:nvSpPr>
        <p:spPr bwMode="auto">
          <a:xfrm rot="-2543053">
            <a:off x="2127250" y="5191125"/>
            <a:ext cx="1181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pt-BR" sz="1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TENDINOPATÍA</a:t>
            </a:r>
          </a:p>
        </p:txBody>
      </p:sp>
      <p:sp>
        <p:nvSpPr>
          <p:cNvPr id="13" name="12 CuadroTexto">
            <a:extLst>
              <a:ext uri="{FF2B5EF4-FFF2-40B4-BE49-F238E27FC236}">
                <a16:creationId xmlns:a16="http://schemas.microsoft.com/office/drawing/2014/main" xmlns="" id="{27CD033D-7FC9-4DA2-BD2C-7A482C363041}"/>
              </a:ext>
            </a:extLst>
          </p:cNvPr>
          <p:cNvSpPr txBox="1"/>
          <p:nvPr/>
        </p:nvSpPr>
        <p:spPr>
          <a:xfrm rot="2754798">
            <a:off x="2951162" y="4425951"/>
            <a:ext cx="1039813" cy="252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AR" sz="105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DISBALANCE</a:t>
            </a:r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3A428DA5-E6C2-4FF1-B975-0F887ACA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695" r="7939" b="9997"/>
          <a:stretch/>
        </p:blipFill>
        <p:spPr bwMode="auto">
          <a:xfrm>
            <a:off x="8001000" y="6026838"/>
            <a:ext cx="1075958" cy="713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 descr="http://cirugiabb.com.ar/img/logo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96265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4">
            <a:extLst>
              <a:ext uri="{FF2B5EF4-FFF2-40B4-BE49-F238E27FC236}">
                <a16:creationId xmlns:a16="http://schemas.microsoft.com/office/drawing/2014/main" xmlns="" id="{3244CCE9-FA1B-4CBB-ABC3-E745BD727350}"/>
              </a:ext>
            </a:extLst>
          </p:cNvPr>
          <p:cNvGrpSpPr>
            <a:grpSpLocks/>
          </p:cNvGrpSpPr>
          <p:nvPr/>
        </p:nvGrpSpPr>
        <p:grpSpPr bwMode="auto">
          <a:xfrm>
            <a:off x="476250" y="304800"/>
            <a:ext cx="8667750" cy="6553200"/>
            <a:chOff x="395288" y="304800"/>
            <a:chExt cx="8662572" cy="6553200"/>
          </a:xfrm>
        </p:grpSpPr>
        <p:pic>
          <p:nvPicPr>
            <p:cNvPr id="18442" name="Imagen 16">
              <a:extLst>
                <a:ext uri="{FF2B5EF4-FFF2-40B4-BE49-F238E27FC236}">
                  <a16:creationId xmlns:a16="http://schemas.microsoft.com/office/drawing/2014/main" xmlns="" id="{EAE5CEAF-E7FF-4914-A197-8A750391B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347663"/>
              <a:ext cx="6624637" cy="651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Forma libre 1">
              <a:extLst>
                <a:ext uri="{FF2B5EF4-FFF2-40B4-BE49-F238E27FC236}">
                  <a16:creationId xmlns:a16="http://schemas.microsoft.com/office/drawing/2014/main" xmlns="" id="{B5885726-091F-4017-B517-335C50F1D328}"/>
                </a:ext>
              </a:extLst>
            </p:cNvPr>
            <p:cNvSpPr/>
            <p:nvPr/>
          </p:nvSpPr>
          <p:spPr>
            <a:xfrm rot="368694">
              <a:off x="1386022" y="4818063"/>
              <a:ext cx="462026" cy="830262"/>
            </a:xfrm>
            <a:custGeom>
              <a:avLst/>
              <a:gdLst>
                <a:gd name="connsiteX0" fmla="*/ 1202635 w 1321905"/>
                <a:gd name="connsiteY0" fmla="*/ 0 h 2405270"/>
                <a:gd name="connsiteX1" fmla="*/ 1232452 w 1321905"/>
                <a:gd name="connsiteY1" fmla="*/ 387626 h 2405270"/>
                <a:gd name="connsiteX2" fmla="*/ 1242392 w 1321905"/>
                <a:gd name="connsiteY2" fmla="*/ 477078 h 2405270"/>
                <a:gd name="connsiteX3" fmla="*/ 1252331 w 1321905"/>
                <a:gd name="connsiteY3" fmla="*/ 675861 h 2405270"/>
                <a:gd name="connsiteX4" fmla="*/ 1262270 w 1321905"/>
                <a:gd name="connsiteY4" fmla="*/ 755374 h 2405270"/>
                <a:gd name="connsiteX5" fmla="*/ 1272209 w 1321905"/>
                <a:gd name="connsiteY5" fmla="*/ 815009 h 2405270"/>
                <a:gd name="connsiteX6" fmla="*/ 1272209 w 1321905"/>
                <a:gd name="connsiteY6" fmla="*/ 914400 h 2405270"/>
                <a:gd name="connsiteX7" fmla="*/ 1292087 w 1321905"/>
                <a:gd name="connsiteY7" fmla="*/ 1113183 h 2405270"/>
                <a:gd name="connsiteX8" fmla="*/ 1321905 w 1321905"/>
                <a:gd name="connsiteY8" fmla="*/ 1202635 h 2405270"/>
                <a:gd name="connsiteX9" fmla="*/ 964096 w 1321905"/>
                <a:gd name="connsiteY9" fmla="*/ 1659835 h 2405270"/>
                <a:gd name="connsiteX10" fmla="*/ 785192 w 1321905"/>
                <a:gd name="connsiteY10" fmla="*/ 1818861 h 2405270"/>
                <a:gd name="connsiteX11" fmla="*/ 576470 w 1321905"/>
                <a:gd name="connsiteY11" fmla="*/ 2107096 h 2405270"/>
                <a:gd name="connsiteX12" fmla="*/ 308113 w 1321905"/>
                <a:gd name="connsiteY12" fmla="*/ 2405270 h 2405270"/>
                <a:gd name="connsiteX13" fmla="*/ 0 w 1321905"/>
                <a:gd name="connsiteY13" fmla="*/ 2156791 h 2405270"/>
                <a:gd name="connsiteX14" fmla="*/ 367748 w 1321905"/>
                <a:gd name="connsiteY14" fmla="*/ 1570383 h 2405270"/>
                <a:gd name="connsiteX15" fmla="*/ 506896 w 1321905"/>
                <a:gd name="connsiteY15" fmla="*/ 1282148 h 2405270"/>
                <a:gd name="connsiteX16" fmla="*/ 775252 w 1321905"/>
                <a:gd name="connsiteY16" fmla="*/ 805070 h 2405270"/>
                <a:gd name="connsiteX17" fmla="*/ 944218 w 1321905"/>
                <a:gd name="connsiteY17" fmla="*/ 427383 h 2405270"/>
                <a:gd name="connsiteX18" fmla="*/ 1063487 w 1321905"/>
                <a:gd name="connsiteY18" fmla="*/ 139148 h 2405270"/>
                <a:gd name="connsiteX19" fmla="*/ 1202635 w 1321905"/>
                <a:gd name="connsiteY19" fmla="*/ 0 h 240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21905" h="2405270">
                  <a:moveTo>
                    <a:pt x="1202635" y="0"/>
                  </a:moveTo>
                  <a:lnTo>
                    <a:pt x="1232452" y="387626"/>
                  </a:lnTo>
                  <a:lnTo>
                    <a:pt x="1242392" y="477078"/>
                  </a:lnTo>
                  <a:lnTo>
                    <a:pt x="1252331" y="675861"/>
                  </a:lnTo>
                  <a:lnTo>
                    <a:pt x="1262270" y="755374"/>
                  </a:lnTo>
                  <a:lnTo>
                    <a:pt x="1272209" y="815009"/>
                  </a:lnTo>
                  <a:lnTo>
                    <a:pt x="1272209" y="914400"/>
                  </a:lnTo>
                  <a:lnTo>
                    <a:pt x="1292087" y="1113183"/>
                  </a:lnTo>
                  <a:lnTo>
                    <a:pt x="1321905" y="1202635"/>
                  </a:lnTo>
                  <a:lnTo>
                    <a:pt x="964096" y="1659835"/>
                  </a:lnTo>
                  <a:lnTo>
                    <a:pt x="785192" y="1818861"/>
                  </a:lnTo>
                  <a:lnTo>
                    <a:pt x="576470" y="2107096"/>
                  </a:lnTo>
                  <a:lnTo>
                    <a:pt x="308113" y="2405270"/>
                  </a:lnTo>
                  <a:lnTo>
                    <a:pt x="0" y="2156791"/>
                  </a:lnTo>
                  <a:lnTo>
                    <a:pt x="367748" y="1570383"/>
                  </a:lnTo>
                  <a:lnTo>
                    <a:pt x="506896" y="1282148"/>
                  </a:lnTo>
                  <a:lnTo>
                    <a:pt x="775252" y="805070"/>
                  </a:lnTo>
                  <a:lnTo>
                    <a:pt x="944218" y="427383"/>
                  </a:lnTo>
                  <a:lnTo>
                    <a:pt x="1063487" y="139148"/>
                  </a:lnTo>
                  <a:lnTo>
                    <a:pt x="1202635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/>
            </a:p>
          </p:txBody>
        </p:sp>
        <p:sp>
          <p:nvSpPr>
            <p:cNvPr id="3" name="Forma libre 2">
              <a:extLst>
                <a:ext uri="{FF2B5EF4-FFF2-40B4-BE49-F238E27FC236}">
                  <a16:creationId xmlns:a16="http://schemas.microsoft.com/office/drawing/2014/main" xmlns="" id="{FB748CCA-8B85-4AE4-9DB3-CA7899CE1EAC}"/>
                </a:ext>
              </a:extLst>
            </p:cNvPr>
            <p:cNvSpPr/>
            <p:nvPr/>
          </p:nvSpPr>
          <p:spPr>
            <a:xfrm>
              <a:off x="1835346" y="3860800"/>
              <a:ext cx="287376" cy="1225550"/>
            </a:xfrm>
            <a:custGeom>
              <a:avLst/>
              <a:gdLst>
                <a:gd name="connsiteX0" fmla="*/ 79513 w 457200"/>
                <a:gd name="connsiteY0" fmla="*/ 0 h 2504661"/>
                <a:gd name="connsiteX1" fmla="*/ 0 w 457200"/>
                <a:gd name="connsiteY1" fmla="*/ 1033670 h 2504661"/>
                <a:gd name="connsiteX2" fmla="*/ 9939 w 457200"/>
                <a:gd name="connsiteY2" fmla="*/ 1222513 h 2504661"/>
                <a:gd name="connsiteX3" fmla="*/ 0 w 457200"/>
                <a:gd name="connsiteY3" fmla="*/ 1570383 h 2504661"/>
                <a:gd name="connsiteX4" fmla="*/ 29817 w 457200"/>
                <a:gd name="connsiteY4" fmla="*/ 1729409 h 2504661"/>
                <a:gd name="connsiteX5" fmla="*/ 49695 w 457200"/>
                <a:gd name="connsiteY5" fmla="*/ 1987826 h 2504661"/>
                <a:gd name="connsiteX6" fmla="*/ 79513 w 457200"/>
                <a:gd name="connsiteY6" fmla="*/ 2216426 h 2504661"/>
                <a:gd name="connsiteX7" fmla="*/ 79513 w 457200"/>
                <a:gd name="connsiteY7" fmla="*/ 2355574 h 2504661"/>
                <a:gd name="connsiteX8" fmla="*/ 109330 w 457200"/>
                <a:gd name="connsiteY8" fmla="*/ 2474844 h 2504661"/>
                <a:gd name="connsiteX9" fmla="*/ 208721 w 457200"/>
                <a:gd name="connsiteY9" fmla="*/ 2504661 h 2504661"/>
                <a:gd name="connsiteX10" fmla="*/ 248478 w 457200"/>
                <a:gd name="connsiteY10" fmla="*/ 2405270 h 2504661"/>
                <a:gd name="connsiteX11" fmla="*/ 308113 w 457200"/>
                <a:gd name="connsiteY11" fmla="*/ 2166731 h 2504661"/>
                <a:gd name="connsiteX12" fmla="*/ 178904 w 457200"/>
                <a:gd name="connsiteY12" fmla="*/ 2047461 h 2504661"/>
                <a:gd name="connsiteX13" fmla="*/ 139148 w 457200"/>
                <a:gd name="connsiteY13" fmla="*/ 1719470 h 2504661"/>
                <a:gd name="connsiteX14" fmla="*/ 149087 w 457200"/>
                <a:gd name="connsiteY14" fmla="*/ 1510748 h 2504661"/>
                <a:gd name="connsiteX15" fmla="*/ 258417 w 457200"/>
                <a:gd name="connsiteY15" fmla="*/ 1063487 h 2504661"/>
                <a:gd name="connsiteX16" fmla="*/ 367748 w 457200"/>
                <a:gd name="connsiteY16" fmla="*/ 566531 h 2504661"/>
                <a:gd name="connsiteX17" fmla="*/ 437321 w 457200"/>
                <a:gd name="connsiteY17" fmla="*/ 188844 h 2504661"/>
                <a:gd name="connsiteX18" fmla="*/ 457200 w 457200"/>
                <a:gd name="connsiteY18" fmla="*/ 99392 h 2504661"/>
                <a:gd name="connsiteX19" fmla="*/ 79513 w 457200"/>
                <a:gd name="connsiteY19" fmla="*/ 0 h 250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7200" h="2504661">
                  <a:moveTo>
                    <a:pt x="79513" y="0"/>
                  </a:moveTo>
                  <a:lnTo>
                    <a:pt x="0" y="1033670"/>
                  </a:lnTo>
                  <a:lnTo>
                    <a:pt x="9939" y="1222513"/>
                  </a:lnTo>
                  <a:lnTo>
                    <a:pt x="0" y="1570383"/>
                  </a:lnTo>
                  <a:lnTo>
                    <a:pt x="29817" y="1729409"/>
                  </a:lnTo>
                  <a:lnTo>
                    <a:pt x="49695" y="1987826"/>
                  </a:lnTo>
                  <a:lnTo>
                    <a:pt x="79513" y="2216426"/>
                  </a:lnTo>
                  <a:lnTo>
                    <a:pt x="79513" y="2355574"/>
                  </a:lnTo>
                  <a:lnTo>
                    <a:pt x="109330" y="2474844"/>
                  </a:lnTo>
                  <a:lnTo>
                    <a:pt x="208721" y="2504661"/>
                  </a:lnTo>
                  <a:lnTo>
                    <a:pt x="248478" y="2405270"/>
                  </a:lnTo>
                  <a:lnTo>
                    <a:pt x="308113" y="2166731"/>
                  </a:lnTo>
                  <a:lnTo>
                    <a:pt x="178904" y="2047461"/>
                  </a:lnTo>
                  <a:lnTo>
                    <a:pt x="139148" y="1719470"/>
                  </a:lnTo>
                  <a:lnTo>
                    <a:pt x="149087" y="1510748"/>
                  </a:lnTo>
                  <a:lnTo>
                    <a:pt x="258417" y="1063487"/>
                  </a:lnTo>
                  <a:lnTo>
                    <a:pt x="367748" y="566531"/>
                  </a:lnTo>
                  <a:lnTo>
                    <a:pt x="437321" y="188844"/>
                  </a:lnTo>
                  <a:lnTo>
                    <a:pt x="457200" y="99392"/>
                  </a:lnTo>
                  <a:lnTo>
                    <a:pt x="7951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/>
            </a:p>
          </p:txBody>
        </p:sp>
        <p:sp>
          <p:nvSpPr>
            <p:cNvPr id="4" name="Forma libre 3">
              <a:extLst>
                <a:ext uri="{FF2B5EF4-FFF2-40B4-BE49-F238E27FC236}">
                  <a16:creationId xmlns:a16="http://schemas.microsoft.com/office/drawing/2014/main" xmlns="" id="{D57E4B91-93DD-407F-BD19-A7E75A110588}"/>
                </a:ext>
              </a:extLst>
            </p:cNvPr>
            <p:cNvSpPr/>
            <p:nvPr/>
          </p:nvSpPr>
          <p:spPr>
            <a:xfrm>
              <a:off x="1420952" y="4060825"/>
              <a:ext cx="414394" cy="952500"/>
            </a:xfrm>
            <a:custGeom>
              <a:avLst/>
              <a:gdLst>
                <a:gd name="connsiteX0" fmla="*/ 924339 w 924339"/>
                <a:gd name="connsiteY0" fmla="*/ 9939 h 1679713"/>
                <a:gd name="connsiteX1" fmla="*/ 874644 w 924339"/>
                <a:gd name="connsiteY1" fmla="*/ 1152939 h 1679713"/>
                <a:gd name="connsiteX2" fmla="*/ 755374 w 924339"/>
                <a:gd name="connsiteY2" fmla="*/ 1381539 h 1679713"/>
                <a:gd name="connsiteX3" fmla="*/ 288235 w 924339"/>
                <a:gd name="connsiteY3" fmla="*/ 1610139 h 1679713"/>
                <a:gd name="connsiteX4" fmla="*/ 0 w 924339"/>
                <a:gd name="connsiteY4" fmla="*/ 1679713 h 1679713"/>
                <a:gd name="connsiteX5" fmla="*/ 417444 w 924339"/>
                <a:gd name="connsiteY5" fmla="*/ 1172818 h 1679713"/>
                <a:gd name="connsiteX6" fmla="*/ 586409 w 924339"/>
                <a:gd name="connsiteY6" fmla="*/ 646044 h 1679713"/>
                <a:gd name="connsiteX7" fmla="*/ 675861 w 924339"/>
                <a:gd name="connsiteY7" fmla="*/ 308113 h 1679713"/>
                <a:gd name="connsiteX8" fmla="*/ 735496 w 924339"/>
                <a:gd name="connsiteY8" fmla="*/ 0 h 1679713"/>
                <a:gd name="connsiteX9" fmla="*/ 924339 w 924339"/>
                <a:gd name="connsiteY9" fmla="*/ 9939 h 167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39" h="1679713">
                  <a:moveTo>
                    <a:pt x="924339" y="9939"/>
                  </a:moveTo>
                  <a:lnTo>
                    <a:pt x="874644" y="1152939"/>
                  </a:lnTo>
                  <a:lnTo>
                    <a:pt x="755374" y="1381539"/>
                  </a:lnTo>
                  <a:lnTo>
                    <a:pt x="288235" y="1610139"/>
                  </a:lnTo>
                  <a:lnTo>
                    <a:pt x="0" y="1679713"/>
                  </a:lnTo>
                  <a:lnTo>
                    <a:pt x="417444" y="1172818"/>
                  </a:lnTo>
                  <a:lnTo>
                    <a:pt x="586409" y="646044"/>
                  </a:lnTo>
                  <a:lnTo>
                    <a:pt x="675861" y="308113"/>
                  </a:lnTo>
                  <a:lnTo>
                    <a:pt x="735496" y="0"/>
                  </a:lnTo>
                  <a:lnTo>
                    <a:pt x="924339" y="993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/>
            </a:p>
          </p:txBody>
        </p:sp>
        <p:sp>
          <p:nvSpPr>
            <p:cNvPr id="18446" name="CuadroTexto 4">
              <a:extLst>
                <a:ext uri="{FF2B5EF4-FFF2-40B4-BE49-F238E27FC236}">
                  <a16:creationId xmlns:a16="http://schemas.microsoft.com/office/drawing/2014/main" xmlns="" id="{BD6D049F-3682-42CA-BD94-06A250CEBD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25220" y="304800"/>
              <a:ext cx="3432640" cy="376238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defTabSz="4572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AR" altLang="pt-BR" sz="1800">
                  <a:solidFill>
                    <a:schemeClr val="bg1"/>
                  </a:solidFill>
                  <a:latin typeface="Times New Roman" panose="02020603050405020304" pitchFamily="18" charset="0"/>
                </a:rPr>
                <a:t>DOLOR EN ZONA: ADUCTOR   </a:t>
              </a:r>
            </a:p>
          </p:txBody>
        </p:sp>
        <p:sp>
          <p:nvSpPr>
            <p:cNvPr id="18447" name="CuadroTexto 7">
              <a:extLst>
                <a:ext uri="{FF2B5EF4-FFF2-40B4-BE49-F238E27FC236}">
                  <a16:creationId xmlns:a16="http://schemas.microsoft.com/office/drawing/2014/main" xmlns="" id="{F9E03F08-E393-4577-B460-A3AAF53F6A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9010" y="914400"/>
              <a:ext cx="3324675" cy="37623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defTabSz="4572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AR" altLang="pt-BR" sz="1800">
                  <a:latin typeface="Times New Roman" panose="02020603050405020304" pitchFamily="18" charset="0"/>
                </a:rPr>
                <a:t>DOLOR EN ZONA: ILIOPSOAS</a:t>
              </a:r>
            </a:p>
          </p:txBody>
        </p:sp>
        <p:sp>
          <p:nvSpPr>
            <p:cNvPr id="18448" name="CuadroTexto 8">
              <a:extLst>
                <a:ext uri="{FF2B5EF4-FFF2-40B4-BE49-F238E27FC236}">
                  <a16:creationId xmlns:a16="http://schemas.microsoft.com/office/drawing/2014/main" xmlns="" id="{F017FD24-2631-4A94-9062-B5F4945F9A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9010" y="1447800"/>
              <a:ext cx="3273868" cy="37623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defTabSz="4572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AR" altLang="pt-BR" sz="1800">
                  <a:latin typeface="Times New Roman" panose="02020603050405020304" pitchFamily="18" charset="0"/>
                </a:rPr>
                <a:t>DOLOR EN ZONA: INGUINAL</a:t>
              </a:r>
            </a:p>
          </p:txBody>
        </p:sp>
      </p:grpSp>
      <p:sp>
        <p:nvSpPr>
          <p:cNvPr id="18435" name="CuadroTexto 4">
            <a:extLst>
              <a:ext uri="{FF2B5EF4-FFF2-40B4-BE49-F238E27FC236}">
                <a16:creationId xmlns:a16="http://schemas.microsoft.com/office/drawing/2014/main" xmlns="" id="{F1860143-F60A-4644-82B8-D24A2953A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981200"/>
            <a:ext cx="3275013" cy="369888"/>
          </a:xfrm>
          <a:prstGeom prst="rect">
            <a:avLst/>
          </a:prstGeom>
          <a:solidFill>
            <a:srgbClr val="09E71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pt-BR" sz="1800">
                <a:latin typeface="Times New Roman" panose="02020603050405020304" pitchFamily="18" charset="0"/>
              </a:rPr>
              <a:t>DOLOR EN ZONA: CADERA   </a:t>
            </a:r>
          </a:p>
        </p:txBody>
      </p:sp>
      <p:sp>
        <p:nvSpPr>
          <p:cNvPr id="5" name="Forma libre 4">
            <a:extLst>
              <a:ext uri="{FF2B5EF4-FFF2-40B4-BE49-F238E27FC236}">
                <a16:creationId xmlns:a16="http://schemas.microsoft.com/office/drawing/2014/main" xmlns="" id="{6B1E0C0E-B8C8-4EF0-9097-AE5A11150DFC}"/>
              </a:ext>
            </a:extLst>
          </p:cNvPr>
          <p:cNvSpPr/>
          <p:nvPr/>
        </p:nvSpPr>
        <p:spPr>
          <a:xfrm>
            <a:off x="1476375" y="4005263"/>
            <a:ext cx="315913" cy="531812"/>
          </a:xfrm>
          <a:custGeom>
            <a:avLst/>
            <a:gdLst>
              <a:gd name="connsiteX0" fmla="*/ 279400 w 279400"/>
              <a:gd name="connsiteY0" fmla="*/ 0 h 477520"/>
              <a:gd name="connsiteX1" fmla="*/ 254000 w 279400"/>
              <a:gd name="connsiteY1" fmla="*/ 330200 h 477520"/>
              <a:gd name="connsiteX2" fmla="*/ 213360 w 279400"/>
              <a:gd name="connsiteY2" fmla="*/ 477520 h 477520"/>
              <a:gd name="connsiteX3" fmla="*/ 0 w 279400"/>
              <a:gd name="connsiteY3" fmla="*/ 254000 h 477520"/>
              <a:gd name="connsiteX4" fmla="*/ 279400 w 279400"/>
              <a:gd name="connsiteY4" fmla="*/ 0 h 47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400" h="477520">
                <a:moveTo>
                  <a:pt x="279400" y="0"/>
                </a:moveTo>
                <a:lnTo>
                  <a:pt x="254000" y="330200"/>
                </a:lnTo>
                <a:lnTo>
                  <a:pt x="213360" y="477520"/>
                </a:lnTo>
                <a:lnTo>
                  <a:pt x="0" y="254000"/>
                </a:lnTo>
                <a:lnTo>
                  <a:pt x="279400" y="0"/>
                </a:lnTo>
                <a:close/>
              </a:path>
            </a:pathLst>
          </a:custGeom>
          <a:solidFill>
            <a:srgbClr val="09E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FCB8FFA8-62BE-45EB-BCD6-20238DC74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7695" r="7939" b="9997"/>
          <a:stretch/>
        </p:blipFill>
        <p:spPr bwMode="auto">
          <a:xfrm>
            <a:off x="8001000" y="6026838"/>
            <a:ext cx="1075958" cy="713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450" name="Text Box 18">
            <a:extLst>
              <a:ext uri="{FF2B5EF4-FFF2-40B4-BE49-F238E27FC236}">
                <a16:creationId xmlns:a16="http://schemas.microsoft.com/office/drawing/2014/main" xmlns="" id="{651347AF-61D2-4369-A5EC-E4E621F1B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445125"/>
            <a:ext cx="3573462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pt-BR" sz="1200" b="1">
                <a:solidFill>
                  <a:schemeClr val="tx2"/>
                </a:solidFill>
                <a:hlinkClick r:id="rId5" tooltip="British journal of sports medicine."/>
              </a:rPr>
              <a:t>Br J Sports Med.</a:t>
            </a:r>
            <a:r>
              <a:rPr lang="en-US" altLang="pt-BR" sz="1200"/>
              <a:t> 2015 </a:t>
            </a:r>
            <a:r>
              <a:rPr lang="en-US" altLang="pt-BR" sz="1400"/>
              <a:t>.</a:t>
            </a:r>
          </a:p>
          <a:p>
            <a:r>
              <a:rPr lang="en-US" altLang="pt-BR" sz="1400"/>
              <a:t>Doha agreement meeting on terminology and definitions in groin pain in athletes</a:t>
            </a:r>
            <a:endParaRPr lang="es-ES" altLang="pt-BR" sz="1400"/>
          </a:p>
        </p:txBody>
      </p:sp>
      <p:pic>
        <p:nvPicPr>
          <p:cNvPr id="15" name="Picture 2" descr="http://cirugiabb.com.ar/img/logo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034336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n 16">
            <a:extLst>
              <a:ext uri="{FF2B5EF4-FFF2-40B4-BE49-F238E27FC236}">
                <a16:creationId xmlns:a16="http://schemas.microsoft.com/office/drawing/2014/main" xmlns="" id="{16EA26B4-613F-4C28-AA24-FF891972C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7663"/>
            <a:ext cx="6624637" cy="651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rma libre 1">
            <a:extLst>
              <a:ext uri="{FF2B5EF4-FFF2-40B4-BE49-F238E27FC236}">
                <a16:creationId xmlns:a16="http://schemas.microsoft.com/office/drawing/2014/main" xmlns="" id="{ACB44F66-F6F7-4175-B8F9-061AA0BE3E03}"/>
              </a:ext>
            </a:extLst>
          </p:cNvPr>
          <p:cNvSpPr/>
          <p:nvPr/>
        </p:nvSpPr>
        <p:spPr bwMode="auto">
          <a:xfrm rot="368694">
            <a:off x="1387475" y="4818063"/>
            <a:ext cx="460375" cy="830262"/>
          </a:xfrm>
          <a:custGeom>
            <a:avLst/>
            <a:gdLst>
              <a:gd name="connsiteX0" fmla="*/ 1202635 w 1321905"/>
              <a:gd name="connsiteY0" fmla="*/ 0 h 2405270"/>
              <a:gd name="connsiteX1" fmla="*/ 1232452 w 1321905"/>
              <a:gd name="connsiteY1" fmla="*/ 387626 h 2405270"/>
              <a:gd name="connsiteX2" fmla="*/ 1242392 w 1321905"/>
              <a:gd name="connsiteY2" fmla="*/ 477078 h 2405270"/>
              <a:gd name="connsiteX3" fmla="*/ 1252331 w 1321905"/>
              <a:gd name="connsiteY3" fmla="*/ 675861 h 2405270"/>
              <a:gd name="connsiteX4" fmla="*/ 1262270 w 1321905"/>
              <a:gd name="connsiteY4" fmla="*/ 755374 h 2405270"/>
              <a:gd name="connsiteX5" fmla="*/ 1272209 w 1321905"/>
              <a:gd name="connsiteY5" fmla="*/ 815009 h 2405270"/>
              <a:gd name="connsiteX6" fmla="*/ 1272209 w 1321905"/>
              <a:gd name="connsiteY6" fmla="*/ 914400 h 2405270"/>
              <a:gd name="connsiteX7" fmla="*/ 1292087 w 1321905"/>
              <a:gd name="connsiteY7" fmla="*/ 1113183 h 2405270"/>
              <a:gd name="connsiteX8" fmla="*/ 1321905 w 1321905"/>
              <a:gd name="connsiteY8" fmla="*/ 1202635 h 2405270"/>
              <a:gd name="connsiteX9" fmla="*/ 964096 w 1321905"/>
              <a:gd name="connsiteY9" fmla="*/ 1659835 h 2405270"/>
              <a:gd name="connsiteX10" fmla="*/ 785192 w 1321905"/>
              <a:gd name="connsiteY10" fmla="*/ 1818861 h 2405270"/>
              <a:gd name="connsiteX11" fmla="*/ 576470 w 1321905"/>
              <a:gd name="connsiteY11" fmla="*/ 2107096 h 2405270"/>
              <a:gd name="connsiteX12" fmla="*/ 308113 w 1321905"/>
              <a:gd name="connsiteY12" fmla="*/ 2405270 h 2405270"/>
              <a:gd name="connsiteX13" fmla="*/ 0 w 1321905"/>
              <a:gd name="connsiteY13" fmla="*/ 2156791 h 2405270"/>
              <a:gd name="connsiteX14" fmla="*/ 367748 w 1321905"/>
              <a:gd name="connsiteY14" fmla="*/ 1570383 h 2405270"/>
              <a:gd name="connsiteX15" fmla="*/ 506896 w 1321905"/>
              <a:gd name="connsiteY15" fmla="*/ 1282148 h 2405270"/>
              <a:gd name="connsiteX16" fmla="*/ 775252 w 1321905"/>
              <a:gd name="connsiteY16" fmla="*/ 805070 h 2405270"/>
              <a:gd name="connsiteX17" fmla="*/ 944218 w 1321905"/>
              <a:gd name="connsiteY17" fmla="*/ 427383 h 2405270"/>
              <a:gd name="connsiteX18" fmla="*/ 1063487 w 1321905"/>
              <a:gd name="connsiteY18" fmla="*/ 139148 h 2405270"/>
              <a:gd name="connsiteX19" fmla="*/ 1202635 w 1321905"/>
              <a:gd name="connsiteY19" fmla="*/ 0 h 240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21905" h="2405270">
                <a:moveTo>
                  <a:pt x="1202635" y="0"/>
                </a:moveTo>
                <a:lnTo>
                  <a:pt x="1232452" y="387626"/>
                </a:lnTo>
                <a:lnTo>
                  <a:pt x="1242392" y="477078"/>
                </a:lnTo>
                <a:lnTo>
                  <a:pt x="1252331" y="675861"/>
                </a:lnTo>
                <a:lnTo>
                  <a:pt x="1262270" y="755374"/>
                </a:lnTo>
                <a:lnTo>
                  <a:pt x="1272209" y="815009"/>
                </a:lnTo>
                <a:lnTo>
                  <a:pt x="1272209" y="914400"/>
                </a:lnTo>
                <a:lnTo>
                  <a:pt x="1292087" y="1113183"/>
                </a:lnTo>
                <a:lnTo>
                  <a:pt x="1321905" y="1202635"/>
                </a:lnTo>
                <a:lnTo>
                  <a:pt x="964096" y="1659835"/>
                </a:lnTo>
                <a:lnTo>
                  <a:pt x="785192" y="1818861"/>
                </a:lnTo>
                <a:lnTo>
                  <a:pt x="576470" y="2107096"/>
                </a:lnTo>
                <a:lnTo>
                  <a:pt x="308113" y="2405270"/>
                </a:lnTo>
                <a:lnTo>
                  <a:pt x="0" y="2156791"/>
                </a:lnTo>
                <a:lnTo>
                  <a:pt x="367748" y="1570383"/>
                </a:lnTo>
                <a:lnTo>
                  <a:pt x="506896" y="1282148"/>
                </a:lnTo>
                <a:lnTo>
                  <a:pt x="775252" y="805070"/>
                </a:lnTo>
                <a:lnTo>
                  <a:pt x="944218" y="427383"/>
                </a:lnTo>
                <a:lnTo>
                  <a:pt x="1063487" y="139148"/>
                </a:lnTo>
                <a:lnTo>
                  <a:pt x="1202635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20484" name="CuadroTexto 4">
            <a:extLst>
              <a:ext uri="{FF2B5EF4-FFF2-40B4-BE49-F238E27FC236}">
                <a16:creationId xmlns:a16="http://schemas.microsoft.com/office/drawing/2014/main" xmlns="" id="{FCACD4A0-1E93-4429-AB72-5A0831B9C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49275"/>
            <a:ext cx="3432175" cy="376238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pt-BR" sz="1800" dirty="0">
                <a:latin typeface="Times New Roman" panose="02020603050405020304" pitchFamily="18" charset="0"/>
              </a:rPr>
              <a:t>DOLOR EN ZONA: ADUCTOR   </a:t>
            </a:r>
          </a:p>
        </p:txBody>
      </p:sp>
      <p:sp>
        <p:nvSpPr>
          <p:cNvPr id="20485" name="CuadroTexto 2">
            <a:extLst>
              <a:ext uri="{FF2B5EF4-FFF2-40B4-BE49-F238E27FC236}">
                <a16:creationId xmlns:a16="http://schemas.microsoft.com/office/drawing/2014/main" xmlns="" id="{0A898470-59E9-43A7-8D9C-EEC5B4096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1125538"/>
            <a:ext cx="26085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1800" b="1" dirty="0">
                <a:solidFill>
                  <a:schemeClr val="bg1"/>
                </a:solidFill>
              </a:rPr>
              <a:t>RELATO DE DOLOR Y</a:t>
            </a:r>
          </a:p>
          <a:p>
            <a:pPr algn="ctr" eaLnBrk="1" hangingPunct="1"/>
            <a:r>
              <a:rPr lang="en-US" altLang="pt-BR" sz="1800" b="1" dirty="0">
                <a:solidFill>
                  <a:schemeClr val="bg1"/>
                </a:solidFill>
              </a:rPr>
              <a:t>ÉXAMEN FÍSICO</a:t>
            </a:r>
            <a:endParaRPr lang="es-AR" altLang="pt-BR" sz="1800" b="1" dirty="0">
              <a:solidFill>
                <a:schemeClr val="bg1"/>
              </a:solidFill>
            </a:endParaRPr>
          </a:p>
        </p:txBody>
      </p:sp>
      <p:sp>
        <p:nvSpPr>
          <p:cNvPr id="20486" name="CuadroTexto 8">
            <a:extLst>
              <a:ext uri="{FF2B5EF4-FFF2-40B4-BE49-F238E27FC236}">
                <a16:creationId xmlns:a16="http://schemas.microsoft.com/office/drawing/2014/main" xmlns="" id="{8051820C-B74F-4382-82CD-17C0ECA41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1773238"/>
            <a:ext cx="33718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1800" b="1" dirty="0">
                <a:solidFill>
                  <a:schemeClr val="bg1"/>
                </a:solidFill>
              </a:rPr>
              <a:t> DOLOR EN MANIOBRAS</a:t>
            </a:r>
          </a:p>
          <a:p>
            <a:pPr algn="ctr" eaLnBrk="1" hangingPunct="1"/>
            <a:r>
              <a:rPr lang="en-US" altLang="pt-BR" sz="1800" b="1" dirty="0">
                <a:solidFill>
                  <a:schemeClr val="bg1"/>
                </a:solidFill>
              </a:rPr>
              <a:t>DE ADUCCIÓN Y PALPACIÓN</a:t>
            </a:r>
          </a:p>
          <a:p>
            <a:pPr algn="ctr" eaLnBrk="1" hangingPunct="1"/>
            <a:r>
              <a:rPr lang="en-US" altLang="pt-BR" sz="1800" b="1" dirty="0">
                <a:solidFill>
                  <a:schemeClr val="bg1"/>
                </a:solidFill>
              </a:rPr>
              <a:t>DIRECTA</a:t>
            </a:r>
          </a:p>
        </p:txBody>
      </p:sp>
      <p:pic>
        <p:nvPicPr>
          <p:cNvPr id="20487" name="Picture 2" descr="E:\DCIM\101MSDCF\DSC02567.JPG">
            <a:extLst>
              <a:ext uri="{FF2B5EF4-FFF2-40B4-BE49-F238E27FC236}">
                <a16:creationId xmlns:a16="http://schemas.microsoft.com/office/drawing/2014/main" xmlns="" id="{738EE622-38DA-4BEA-9B14-E8D9C5123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47" r="6467"/>
          <a:stretch>
            <a:fillRect/>
          </a:stretch>
        </p:blipFill>
        <p:spPr bwMode="auto">
          <a:xfrm>
            <a:off x="6134101" y="2850192"/>
            <a:ext cx="2617788" cy="227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CuadroTexto 5">
            <a:extLst>
              <a:ext uri="{FF2B5EF4-FFF2-40B4-BE49-F238E27FC236}">
                <a16:creationId xmlns:a16="http://schemas.microsoft.com/office/drawing/2014/main" xmlns="" id="{06548C66-FC58-4AEF-8DA4-5BB08C6C7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0788" y="3822700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sz="1200" dirty="0">
                <a:solidFill>
                  <a:schemeClr val="bg1"/>
                </a:solidFill>
              </a:rPr>
              <a:t>ADUCTOR</a:t>
            </a:r>
            <a:endParaRPr lang="es-AR" altLang="pt-BR" sz="1200" dirty="0">
              <a:solidFill>
                <a:schemeClr val="bg1"/>
              </a:solidFill>
            </a:endParaRPr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588DE9A2-31F2-41C2-97A4-4F09A3A92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7695" r="7939" b="9997"/>
          <a:stretch/>
        </p:blipFill>
        <p:spPr bwMode="auto">
          <a:xfrm>
            <a:off x="7981950" y="6014199"/>
            <a:ext cx="1095008" cy="726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http://cirugiabb.com.ar/img/logo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92455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n 16">
            <a:extLst>
              <a:ext uri="{FF2B5EF4-FFF2-40B4-BE49-F238E27FC236}">
                <a16:creationId xmlns:a16="http://schemas.microsoft.com/office/drawing/2014/main" xmlns="" id="{A1778FFC-1940-405B-8056-4A248CE19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7663"/>
            <a:ext cx="6624637" cy="651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rma libre 3">
            <a:extLst>
              <a:ext uri="{FF2B5EF4-FFF2-40B4-BE49-F238E27FC236}">
                <a16:creationId xmlns:a16="http://schemas.microsoft.com/office/drawing/2014/main" xmlns="" id="{8DC7F622-9D54-466D-8CAB-F1504ACD0526}"/>
              </a:ext>
            </a:extLst>
          </p:cNvPr>
          <p:cNvSpPr/>
          <p:nvPr/>
        </p:nvSpPr>
        <p:spPr bwMode="auto">
          <a:xfrm>
            <a:off x="1420813" y="4060825"/>
            <a:ext cx="414337" cy="952500"/>
          </a:xfrm>
          <a:custGeom>
            <a:avLst/>
            <a:gdLst>
              <a:gd name="connsiteX0" fmla="*/ 924339 w 924339"/>
              <a:gd name="connsiteY0" fmla="*/ 9939 h 1679713"/>
              <a:gd name="connsiteX1" fmla="*/ 874644 w 924339"/>
              <a:gd name="connsiteY1" fmla="*/ 1152939 h 1679713"/>
              <a:gd name="connsiteX2" fmla="*/ 755374 w 924339"/>
              <a:gd name="connsiteY2" fmla="*/ 1381539 h 1679713"/>
              <a:gd name="connsiteX3" fmla="*/ 288235 w 924339"/>
              <a:gd name="connsiteY3" fmla="*/ 1610139 h 1679713"/>
              <a:gd name="connsiteX4" fmla="*/ 0 w 924339"/>
              <a:gd name="connsiteY4" fmla="*/ 1679713 h 1679713"/>
              <a:gd name="connsiteX5" fmla="*/ 417444 w 924339"/>
              <a:gd name="connsiteY5" fmla="*/ 1172818 h 1679713"/>
              <a:gd name="connsiteX6" fmla="*/ 586409 w 924339"/>
              <a:gd name="connsiteY6" fmla="*/ 646044 h 1679713"/>
              <a:gd name="connsiteX7" fmla="*/ 675861 w 924339"/>
              <a:gd name="connsiteY7" fmla="*/ 308113 h 1679713"/>
              <a:gd name="connsiteX8" fmla="*/ 735496 w 924339"/>
              <a:gd name="connsiteY8" fmla="*/ 0 h 1679713"/>
              <a:gd name="connsiteX9" fmla="*/ 924339 w 924339"/>
              <a:gd name="connsiteY9" fmla="*/ 9939 h 1679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4339" h="1679713">
                <a:moveTo>
                  <a:pt x="924339" y="9939"/>
                </a:moveTo>
                <a:lnTo>
                  <a:pt x="874644" y="1152939"/>
                </a:lnTo>
                <a:lnTo>
                  <a:pt x="755374" y="1381539"/>
                </a:lnTo>
                <a:lnTo>
                  <a:pt x="288235" y="1610139"/>
                </a:lnTo>
                <a:lnTo>
                  <a:pt x="0" y="1679713"/>
                </a:lnTo>
                <a:lnTo>
                  <a:pt x="417444" y="1172818"/>
                </a:lnTo>
                <a:lnTo>
                  <a:pt x="586409" y="646044"/>
                </a:lnTo>
                <a:lnTo>
                  <a:pt x="675861" y="308113"/>
                </a:lnTo>
                <a:lnTo>
                  <a:pt x="735496" y="0"/>
                </a:lnTo>
                <a:lnTo>
                  <a:pt x="924339" y="993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25604" name="CuadroTexto 7">
            <a:extLst>
              <a:ext uri="{FF2B5EF4-FFF2-40B4-BE49-F238E27FC236}">
                <a16:creationId xmlns:a16="http://schemas.microsoft.com/office/drawing/2014/main" xmlns="" id="{476EB020-8368-4632-806F-B282D915D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260350"/>
            <a:ext cx="3324225" cy="3762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pt-BR" sz="1800">
                <a:latin typeface="Times New Roman" panose="02020603050405020304" pitchFamily="18" charset="0"/>
              </a:rPr>
              <a:t>DOLOR EN ZONA: ILIOPSOAS</a:t>
            </a:r>
          </a:p>
        </p:txBody>
      </p:sp>
      <p:sp>
        <p:nvSpPr>
          <p:cNvPr id="25606" name="CuadroTexto 1">
            <a:extLst>
              <a:ext uri="{FF2B5EF4-FFF2-40B4-BE49-F238E27FC236}">
                <a16:creationId xmlns:a16="http://schemas.microsoft.com/office/drawing/2014/main" xmlns="" id="{4EBABF27-D150-4457-B1DF-27095444F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692150"/>
            <a:ext cx="23947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chemeClr val="bg1"/>
                </a:solidFill>
              </a:rPr>
              <a:t>RELATO DE DOLOR</a:t>
            </a:r>
          </a:p>
          <a:p>
            <a:pPr eaLnBrk="1" hangingPunct="1"/>
            <a:r>
              <a:rPr lang="en-US" altLang="pt-BR" sz="1800" b="1" dirty="0">
                <a:solidFill>
                  <a:schemeClr val="bg1"/>
                </a:solidFill>
              </a:rPr>
              <a:t>Y ÉXAMEN FISICO</a:t>
            </a:r>
            <a:endParaRPr lang="es-AR" altLang="pt-BR" sz="1800" b="1" dirty="0">
              <a:solidFill>
                <a:schemeClr val="bg1"/>
              </a:solidFill>
            </a:endParaRPr>
          </a:p>
        </p:txBody>
      </p:sp>
      <p:sp>
        <p:nvSpPr>
          <p:cNvPr id="25607" name="CuadroTexto 7">
            <a:extLst>
              <a:ext uri="{FF2B5EF4-FFF2-40B4-BE49-F238E27FC236}">
                <a16:creationId xmlns:a16="http://schemas.microsoft.com/office/drawing/2014/main" xmlns="" id="{0F8D4F90-46F5-41DC-BEB7-0A45E724D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1700213"/>
            <a:ext cx="3421062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1800" dirty="0"/>
              <a:t> </a:t>
            </a:r>
            <a:r>
              <a:rPr lang="en-US" altLang="pt-BR" sz="1800" b="1" dirty="0">
                <a:solidFill>
                  <a:schemeClr val="bg1"/>
                </a:solidFill>
              </a:rPr>
              <a:t>DOLOR EN MANIOBRAS</a:t>
            </a:r>
          </a:p>
          <a:p>
            <a:pPr algn="ctr" eaLnBrk="1" hangingPunct="1"/>
            <a:r>
              <a:rPr lang="en-US" altLang="pt-BR" sz="1800" b="1" dirty="0">
                <a:solidFill>
                  <a:schemeClr val="bg1"/>
                </a:solidFill>
              </a:rPr>
              <a:t>DE ELEVACIÓN MUSLO </a:t>
            </a:r>
          </a:p>
          <a:p>
            <a:pPr algn="ctr" eaLnBrk="1" hangingPunct="1"/>
            <a:r>
              <a:rPr lang="en-US" altLang="pt-BR" sz="1800" b="1" dirty="0">
                <a:solidFill>
                  <a:schemeClr val="bg1"/>
                </a:solidFill>
              </a:rPr>
              <a:t>Y PALPACIÓN DIRECTA</a:t>
            </a:r>
          </a:p>
        </p:txBody>
      </p:sp>
      <p:sp>
        <p:nvSpPr>
          <p:cNvPr id="25609" name="CuadroTexto 10">
            <a:extLst>
              <a:ext uri="{FF2B5EF4-FFF2-40B4-BE49-F238E27FC236}">
                <a16:creationId xmlns:a16="http://schemas.microsoft.com/office/drawing/2014/main" xmlns="" id="{B84BAFBF-F2F9-4669-BCDF-11BCB4A3E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3284538"/>
            <a:ext cx="963613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200">
                <a:solidFill>
                  <a:schemeClr val="bg1"/>
                </a:solidFill>
              </a:rPr>
              <a:t>PECTÍNEO</a:t>
            </a:r>
          </a:p>
          <a:p>
            <a:pPr algn="ctr" eaLnBrk="1" hangingPunct="1"/>
            <a:r>
              <a:rPr lang="es-ES" altLang="pt-BR" sz="1200">
                <a:solidFill>
                  <a:schemeClr val="bg1"/>
                </a:solidFill>
              </a:rPr>
              <a:t>PSOAS</a:t>
            </a:r>
            <a:endParaRPr lang="es-AR" altLang="pt-BR" sz="1200">
              <a:solidFill>
                <a:schemeClr val="bg1"/>
              </a:solidFill>
            </a:endParaRP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xmlns="" id="{80779619-74EF-4006-8698-CE12BFEABE3B}"/>
              </a:ext>
            </a:extLst>
          </p:cNvPr>
          <p:cNvCxnSpPr>
            <a:stCxn id="72711" idx="2"/>
          </p:cNvCxnSpPr>
          <p:nvPr/>
        </p:nvCxnSpPr>
        <p:spPr>
          <a:xfrm>
            <a:off x="6948488" y="1341438"/>
            <a:ext cx="1587" cy="40481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C6E90AEB-C858-40C1-8031-72B0691FA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7695" r="7939" b="9997"/>
          <a:stretch/>
        </p:blipFill>
        <p:spPr bwMode="auto">
          <a:xfrm>
            <a:off x="7886700" y="5951009"/>
            <a:ext cx="1190258" cy="789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13" name="Picture 3" descr="5">
            <a:extLst>
              <a:ext uri="{FF2B5EF4-FFF2-40B4-BE49-F238E27FC236}">
                <a16:creationId xmlns:a16="http://schemas.microsoft.com/office/drawing/2014/main" xmlns="" id="{2E9E4AC6-217E-4388-B7C3-6F3A6452F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4" r="53058" b="59789"/>
          <a:stretch>
            <a:fillRect/>
          </a:stretch>
        </p:blipFill>
        <p:spPr bwMode="auto">
          <a:xfrm>
            <a:off x="4675187" y="2829884"/>
            <a:ext cx="3192463" cy="261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cirugiabb.com.ar/img/logo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05790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n 16">
            <a:extLst>
              <a:ext uri="{FF2B5EF4-FFF2-40B4-BE49-F238E27FC236}">
                <a16:creationId xmlns:a16="http://schemas.microsoft.com/office/drawing/2014/main" xmlns="" id="{F1FF57A6-F28E-44DA-8C78-7DF4A9580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7663"/>
            <a:ext cx="6624637" cy="651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rma libre 2">
            <a:extLst>
              <a:ext uri="{FF2B5EF4-FFF2-40B4-BE49-F238E27FC236}">
                <a16:creationId xmlns:a16="http://schemas.microsoft.com/office/drawing/2014/main" xmlns="" id="{D6F1A238-E30B-4CB5-837C-B90B52F49A38}"/>
              </a:ext>
            </a:extLst>
          </p:cNvPr>
          <p:cNvSpPr/>
          <p:nvPr/>
        </p:nvSpPr>
        <p:spPr bwMode="auto">
          <a:xfrm>
            <a:off x="1835150" y="3860800"/>
            <a:ext cx="288925" cy="1225550"/>
          </a:xfrm>
          <a:custGeom>
            <a:avLst/>
            <a:gdLst>
              <a:gd name="connsiteX0" fmla="*/ 79513 w 457200"/>
              <a:gd name="connsiteY0" fmla="*/ 0 h 2504661"/>
              <a:gd name="connsiteX1" fmla="*/ 0 w 457200"/>
              <a:gd name="connsiteY1" fmla="*/ 1033670 h 2504661"/>
              <a:gd name="connsiteX2" fmla="*/ 9939 w 457200"/>
              <a:gd name="connsiteY2" fmla="*/ 1222513 h 2504661"/>
              <a:gd name="connsiteX3" fmla="*/ 0 w 457200"/>
              <a:gd name="connsiteY3" fmla="*/ 1570383 h 2504661"/>
              <a:gd name="connsiteX4" fmla="*/ 29817 w 457200"/>
              <a:gd name="connsiteY4" fmla="*/ 1729409 h 2504661"/>
              <a:gd name="connsiteX5" fmla="*/ 49695 w 457200"/>
              <a:gd name="connsiteY5" fmla="*/ 1987826 h 2504661"/>
              <a:gd name="connsiteX6" fmla="*/ 79513 w 457200"/>
              <a:gd name="connsiteY6" fmla="*/ 2216426 h 2504661"/>
              <a:gd name="connsiteX7" fmla="*/ 79513 w 457200"/>
              <a:gd name="connsiteY7" fmla="*/ 2355574 h 2504661"/>
              <a:gd name="connsiteX8" fmla="*/ 109330 w 457200"/>
              <a:gd name="connsiteY8" fmla="*/ 2474844 h 2504661"/>
              <a:gd name="connsiteX9" fmla="*/ 208721 w 457200"/>
              <a:gd name="connsiteY9" fmla="*/ 2504661 h 2504661"/>
              <a:gd name="connsiteX10" fmla="*/ 248478 w 457200"/>
              <a:gd name="connsiteY10" fmla="*/ 2405270 h 2504661"/>
              <a:gd name="connsiteX11" fmla="*/ 308113 w 457200"/>
              <a:gd name="connsiteY11" fmla="*/ 2166731 h 2504661"/>
              <a:gd name="connsiteX12" fmla="*/ 178904 w 457200"/>
              <a:gd name="connsiteY12" fmla="*/ 2047461 h 2504661"/>
              <a:gd name="connsiteX13" fmla="*/ 139148 w 457200"/>
              <a:gd name="connsiteY13" fmla="*/ 1719470 h 2504661"/>
              <a:gd name="connsiteX14" fmla="*/ 149087 w 457200"/>
              <a:gd name="connsiteY14" fmla="*/ 1510748 h 2504661"/>
              <a:gd name="connsiteX15" fmla="*/ 258417 w 457200"/>
              <a:gd name="connsiteY15" fmla="*/ 1063487 h 2504661"/>
              <a:gd name="connsiteX16" fmla="*/ 367748 w 457200"/>
              <a:gd name="connsiteY16" fmla="*/ 566531 h 2504661"/>
              <a:gd name="connsiteX17" fmla="*/ 437321 w 457200"/>
              <a:gd name="connsiteY17" fmla="*/ 188844 h 2504661"/>
              <a:gd name="connsiteX18" fmla="*/ 457200 w 457200"/>
              <a:gd name="connsiteY18" fmla="*/ 99392 h 2504661"/>
              <a:gd name="connsiteX19" fmla="*/ 79513 w 457200"/>
              <a:gd name="connsiteY19" fmla="*/ 0 h 2504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7200" h="2504661">
                <a:moveTo>
                  <a:pt x="79513" y="0"/>
                </a:moveTo>
                <a:lnTo>
                  <a:pt x="0" y="1033670"/>
                </a:lnTo>
                <a:lnTo>
                  <a:pt x="9939" y="1222513"/>
                </a:lnTo>
                <a:lnTo>
                  <a:pt x="0" y="1570383"/>
                </a:lnTo>
                <a:lnTo>
                  <a:pt x="29817" y="1729409"/>
                </a:lnTo>
                <a:lnTo>
                  <a:pt x="49695" y="1987826"/>
                </a:lnTo>
                <a:lnTo>
                  <a:pt x="79513" y="2216426"/>
                </a:lnTo>
                <a:lnTo>
                  <a:pt x="79513" y="2355574"/>
                </a:lnTo>
                <a:lnTo>
                  <a:pt x="109330" y="2474844"/>
                </a:lnTo>
                <a:lnTo>
                  <a:pt x="208721" y="2504661"/>
                </a:lnTo>
                <a:lnTo>
                  <a:pt x="248478" y="2405270"/>
                </a:lnTo>
                <a:lnTo>
                  <a:pt x="308113" y="2166731"/>
                </a:lnTo>
                <a:lnTo>
                  <a:pt x="178904" y="2047461"/>
                </a:lnTo>
                <a:lnTo>
                  <a:pt x="139148" y="1719470"/>
                </a:lnTo>
                <a:lnTo>
                  <a:pt x="149087" y="1510748"/>
                </a:lnTo>
                <a:lnTo>
                  <a:pt x="258417" y="1063487"/>
                </a:lnTo>
                <a:lnTo>
                  <a:pt x="367748" y="566531"/>
                </a:lnTo>
                <a:lnTo>
                  <a:pt x="437321" y="188844"/>
                </a:lnTo>
                <a:lnTo>
                  <a:pt x="457200" y="99392"/>
                </a:lnTo>
                <a:lnTo>
                  <a:pt x="79513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27652" name="CuadroTexto 8">
            <a:extLst>
              <a:ext uri="{FF2B5EF4-FFF2-40B4-BE49-F238E27FC236}">
                <a16:creationId xmlns:a16="http://schemas.microsoft.com/office/drawing/2014/main" xmlns="" id="{E988C68A-B62D-49A9-BED0-0FD73775F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938" y="188913"/>
            <a:ext cx="320992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pt-BR" sz="1800">
                <a:latin typeface="Times New Roman" panose="02020603050405020304" pitchFamily="18" charset="0"/>
              </a:rPr>
              <a:t>DOLOR EN ZONA INGUINAL</a:t>
            </a:r>
          </a:p>
        </p:txBody>
      </p:sp>
      <p:sp>
        <p:nvSpPr>
          <p:cNvPr id="27653" name="CuadroTexto 6">
            <a:extLst>
              <a:ext uri="{FF2B5EF4-FFF2-40B4-BE49-F238E27FC236}">
                <a16:creationId xmlns:a16="http://schemas.microsoft.com/office/drawing/2014/main" xmlns="" id="{F92A13CE-6838-4704-8966-B066DC82D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836613"/>
            <a:ext cx="26085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1800" b="1" dirty="0">
                <a:solidFill>
                  <a:schemeClr val="bg1"/>
                </a:solidFill>
              </a:rPr>
              <a:t>RELATO DE DOLOR Y</a:t>
            </a:r>
          </a:p>
          <a:p>
            <a:pPr algn="ctr" eaLnBrk="1" hangingPunct="1"/>
            <a:r>
              <a:rPr lang="en-US" altLang="pt-BR" sz="1800" b="1" dirty="0">
                <a:solidFill>
                  <a:schemeClr val="bg1"/>
                </a:solidFill>
              </a:rPr>
              <a:t>ÉXAMEN FÍSICO</a:t>
            </a:r>
            <a:endParaRPr lang="es-AR" altLang="pt-BR" sz="1800" b="1" dirty="0">
              <a:solidFill>
                <a:schemeClr val="bg1"/>
              </a:solidFill>
            </a:endParaRPr>
          </a:p>
        </p:txBody>
      </p:sp>
      <p:sp>
        <p:nvSpPr>
          <p:cNvPr id="27654" name="CuadroTexto 7">
            <a:extLst>
              <a:ext uri="{FF2B5EF4-FFF2-40B4-BE49-F238E27FC236}">
                <a16:creationId xmlns:a16="http://schemas.microsoft.com/office/drawing/2014/main" xmlns="" id="{E4400211-A575-4ABE-B8B3-2293ACD4B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163" y="1412875"/>
            <a:ext cx="29546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1800" dirty="0"/>
              <a:t> </a:t>
            </a:r>
            <a:r>
              <a:rPr lang="en-US" altLang="pt-BR" sz="1800" b="1" dirty="0">
                <a:solidFill>
                  <a:schemeClr val="bg1"/>
                </a:solidFill>
              </a:rPr>
              <a:t>DOLOR EN MANIOBRAS</a:t>
            </a:r>
          </a:p>
          <a:p>
            <a:pPr algn="ctr" eaLnBrk="1" hangingPunct="1"/>
            <a:r>
              <a:rPr lang="en-US" altLang="pt-BR" sz="1800" b="1" dirty="0">
                <a:solidFill>
                  <a:schemeClr val="bg1"/>
                </a:solidFill>
              </a:rPr>
              <a:t>DE VALSALVA </a:t>
            </a:r>
          </a:p>
          <a:p>
            <a:pPr algn="ctr" eaLnBrk="1" hangingPunct="1"/>
            <a:r>
              <a:rPr lang="en-US" altLang="pt-BR" sz="1800" b="1" dirty="0">
                <a:solidFill>
                  <a:schemeClr val="bg1"/>
                </a:solidFill>
              </a:rPr>
              <a:t>Y PALPACIÓN</a:t>
            </a:r>
          </a:p>
          <a:p>
            <a:pPr algn="ctr" eaLnBrk="1" hangingPunct="1"/>
            <a:r>
              <a:rPr lang="en-US" altLang="pt-BR" sz="1800" b="1" dirty="0">
                <a:solidFill>
                  <a:schemeClr val="bg1"/>
                </a:solidFill>
              </a:rPr>
              <a:t>DIRECTA</a:t>
            </a:r>
          </a:p>
        </p:txBody>
      </p:sp>
      <p:pic>
        <p:nvPicPr>
          <p:cNvPr id="27655" name="Picture 2" descr="C:\Documents and Settings\Osvaldo\Mis documentos\Mis imágenes\herlap\DSC04090.JPG">
            <a:extLst>
              <a:ext uri="{FF2B5EF4-FFF2-40B4-BE49-F238E27FC236}">
                <a16:creationId xmlns:a16="http://schemas.microsoft.com/office/drawing/2014/main" xmlns="" id="{345D1C4A-38AE-4FA4-9CA7-8766E547B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852738"/>
            <a:ext cx="2341563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62F9F4C4-9943-4CC3-B0A3-2F5F26141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7695" r="7939" b="9997"/>
          <a:stretch/>
        </p:blipFill>
        <p:spPr bwMode="auto">
          <a:xfrm>
            <a:off x="8058150" y="6064752"/>
            <a:ext cx="1018808" cy="675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http://cirugiabb.com.ar/img/logo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03885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n 16">
            <a:extLst>
              <a:ext uri="{FF2B5EF4-FFF2-40B4-BE49-F238E27FC236}">
                <a16:creationId xmlns:a16="http://schemas.microsoft.com/office/drawing/2014/main" xmlns="" id="{001E253B-048F-4FDC-AAF5-FC92358C6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08038"/>
            <a:ext cx="6156325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CuadroTexto 4">
            <a:extLst>
              <a:ext uri="{FF2B5EF4-FFF2-40B4-BE49-F238E27FC236}">
                <a16:creationId xmlns:a16="http://schemas.microsoft.com/office/drawing/2014/main" xmlns="" id="{D2422C26-27B3-4AE6-9101-A6D5AD58C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188913"/>
            <a:ext cx="3267075" cy="376237"/>
          </a:xfrm>
          <a:prstGeom prst="rect">
            <a:avLst/>
          </a:prstGeom>
          <a:solidFill>
            <a:srgbClr val="09E71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pt-BR" sz="1800">
                <a:latin typeface="Times New Roman" panose="02020603050405020304" pitchFamily="18" charset="0"/>
              </a:rPr>
              <a:t>DOLOR EN ZONA: CADERA   </a:t>
            </a:r>
          </a:p>
        </p:txBody>
      </p:sp>
      <p:sp>
        <p:nvSpPr>
          <p:cNvPr id="5" name="Forma libre 4">
            <a:extLst>
              <a:ext uri="{FF2B5EF4-FFF2-40B4-BE49-F238E27FC236}">
                <a16:creationId xmlns:a16="http://schemas.microsoft.com/office/drawing/2014/main" xmlns="" id="{99D38F0A-1B31-40D0-B74B-0E225DA79CE0}"/>
              </a:ext>
            </a:extLst>
          </p:cNvPr>
          <p:cNvSpPr/>
          <p:nvPr/>
        </p:nvSpPr>
        <p:spPr>
          <a:xfrm>
            <a:off x="1042988" y="4005263"/>
            <a:ext cx="315912" cy="458787"/>
          </a:xfrm>
          <a:custGeom>
            <a:avLst/>
            <a:gdLst>
              <a:gd name="connsiteX0" fmla="*/ 279400 w 279400"/>
              <a:gd name="connsiteY0" fmla="*/ 0 h 477520"/>
              <a:gd name="connsiteX1" fmla="*/ 254000 w 279400"/>
              <a:gd name="connsiteY1" fmla="*/ 330200 h 477520"/>
              <a:gd name="connsiteX2" fmla="*/ 213360 w 279400"/>
              <a:gd name="connsiteY2" fmla="*/ 477520 h 477520"/>
              <a:gd name="connsiteX3" fmla="*/ 0 w 279400"/>
              <a:gd name="connsiteY3" fmla="*/ 254000 h 477520"/>
              <a:gd name="connsiteX4" fmla="*/ 279400 w 279400"/>
              <a:gd name="connsiteY4" fmla="*/ 0 h 47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400" h="477520">
                <a:moveTo>
                  <a:pt x="279400" y="0"/>
                </a:moveTo>
                <a:lnTo>
                  <a:pt x="254000" y="330200"/>
                </a:lnTo>
                <a:lnTo>
                  <a:pt x="213360" y="477520"/>
                </a:lnTo>
                <a:lnTo>
                  <a:pt x="0" y="254000"/>
                </a:lnTo>
                <a:lnTo>
                  <a:pt x="279400" y="0"/>
                </a:lnTo>
                <a:close/>
              </a:path>
            </a:pathLst>
          </a:custGeom>
          <a:solidFill>
            <a:srgbClr val="09E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43013" name="CuadroTexto 5">
            <a:extLst>
              <a:ext uri="{FF2B5EF4-FFF2-40B4-BE49-F238E27FC236}">
                <a16:creationId xmlns:a16="http://schemas.microsoft.com/office/drawing/2014/main" xmlns="" id="{7F7BE405-304C-4F8F-AF00-AB7CDC9A2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692150"/>
            <a:ext cx="26085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800" b="1" dirty="0">
                <a:solidFill>
                  <a:schemeClr val="bg1"/>
                </a:solidFill>
              </a:rPr>
              <a:t>RELATO</a:t>
            </a:r>
            <a:r>
              <a:rPr lang="en-US" altLang="pt-BR" sz="1800" b="1" dirty="0">
                <a:solidFill>
                  <a:schemeClr val="bg1"/>
                </a:solidFill>
              </a:rPr>
              <a:t> DE DOLOR Y</a:t>
            </a:r>
          </a:p>
          <a:p>
            <a:pPr algn="ctr" eaLnBrk="1" hangingPunct="1"/>
            <a:r>
              <a:rPr lang="en-US" altLang="pt-BR" sz="1800" b="1" dirty="0">
                <a:solidFill>
                  <a:schemeClr val="bg1"/>
                </a:solidFill>
              </a:rPr>
              <a:t>ÉXAMEN FÍSICO</a:t>
            </a:r>
            <a:endParaRPr lang="es-AR" altLang="pt-BR" sz="1800" b="1" dirty="0">
              <a:solidFill>
                <a:schemeClr val="bg1"/>
              </a:solidFill>
            </a:endParaRPr>
          </a:p>
        </p:txBody>
      </p:sp>
      <p:sp>
        <p:nvSpPr>
          <p:cNvPr id="43014" name="CuadroTexto 7">
            <a:extLst>
              <a:ext uri="{FF2B5EF4-FFF2-40B4-BE49-F238E27FC236}">
                <a16:creationId xmlns:a16="http://schemas.microsoft.com/office/drawing/2014/main" xmlns="" id="{29177483-0667-4C8E-946E-1A7B6FB2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938" y="1484313"/>
            <a:ext cx="36599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1800" b="1" dirty="0">
                <a:solidFill>
                  <a:schemeClr val="bg1"/>
                </a:solidFill>
              </a:rPr>
              <a:t> DOLOR REPOSO / NOCTURNO</a:t>
            </a:r>
          </a:p>
          <a:p>
            <a:pPr algn="ctr" eaLnBrk="1" hangingPunct="1"/>
            <a:r>
              <a:rPr lang="en-US" altLang="pt-BR" sz="1800" b="1" dirty="0">
                <a:solidFill>
                  <a:schemeClr val="bg1"/>
                </a:solidFill>
              </a:rPr>
              <a:t>DOLOR EN MANIOBRAS</a:t>
            </a:r>
          </a:p>
          <a:p>
            <a:pPr algn="ctr" eaLnBrk="1" hangingPunct="1"/>
            <a:r>
              <a:rPr lang="en-US" altLang="pt-BR" sz="1800" b="1" dirty="0">
                <a:solidFill>
                  <a:schemeClr val="bg1"/>
                </a:solidFill>
              </a:rPr>
              <a:t>DE FLEXIÓN Y ROTACIÓN </a:t>
            </a:r>
          </a:p>
          <a:p>
            <a:pPr algn="ctr" eaLnBrk="1" hangingPunct="1"/>
            <a:r>
              <a:rPr lang="en-US" altLang="pt-BR" sz="18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3015" name="Imagen 1">
            <a:extLst>
              <a:ext uri="{FF2B5EF4-FFF2-40B4-BE49-F238E27FC236}">
                <a16:creationId xmlns:a16="http://schemas.microsoft.com/office/drawing/2014/main" xmlns="" id="{F2763B1A-3FA3-485A-A2D1-23DA3F26E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144" t="22227" r="40594" b="38655"/>
          <a:stretch>
            <a:fillRect/>
          </a:stretch>
        </p:blipFill>
        <p:spPr bwMode="auto">
          <a:xfrm>
            <a:off x="6324600" y="2895600"/>
            <a:ext cx="1011238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Imagen 2">
            <a:extLst>
              <a:ext uri="{FF2B5EF4-FFF2-40B4-BE49-F238E27FC236}">
                <a16:creationId xmlns:a16="http://schemas.microsoft.com/office/drawing/2014/main" xmlns="" id="{CA7C3B93-CEA6-4C90-AB4C-2DCAE4C283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466" t="18523" r="41071" b="38155"/>
          <a:stretch>
            <a:fillRect/>
          </a:stretch>
        </p:blipFill>
        <p:spPr bwMode="auto">
          <a:xfrm>
            <a:off x="7848600" y="2971800"/>
            <a:ext cx="8731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B86BDFD6-06C9-488F-BAFC-6131ACF3B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7695" r="7939" b="9997"/>
          <a:stretch/>
        </p:blipFill>
        <p:spPr bwMode="auto">
          <a:xfrm>
            <a:off x="7886701" y="5978741"/>
            <a:ext cx="1220460" cy="811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http://cirugiabb.com.ar/img/logo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92455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DCIM\101MSDCF\DSC02567.JPG">
            <a:extLst>
              <a:ext uri="{FF2B5EF4-FFF2-40B4-BE49-F238E27FC236}">
                <a16:creationId xmlns:a16="http://schemas.microsoft.com/office/drawing/2014/main" xmlns="" id="{D963E4B5-BE17-4271-BD1C-A91991F8F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47" r="6467"/>
          <a:stretch>
            <a:fillRect/>
          </a:stretch>
        </p:blipFill>
        <p:spPr bwMode="auto">
          <a:xfrm>
            <a:off x="1619250" y="1125538"/>
            <a:ext cx="5870575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Forma libre">
            <a:extLst>
              <a:ext uri="{FF2B5EF4-FFF2-40B4-BE49-F238E27FC236}">
                <a16:creationId xmlns:a16="http://schemas.microsoft.com/office/drawing/2014/main" xmlns="" id="{002FC5EE-AA2C-4EB3-99E6-FA0EF89797AB}"/>
              </a:ext>
            </a:extLst>
          </p:cNvPr>
          <p:cNvSpPr/>
          <p:nvPr/>
        </p:nvSpPr>
        <p:spPr>
          <a:xfrm>
            <a:off x="4189413" y="1528763"/>
            <a:ext cx="2265362" cy="2251075"/>
          </a:xfrm>
          <a:custGeom>
            <a:avLst/>
            <a:gdLst>
              <a:gd name="connsiteX0" fmla="*/ 0 w 2265528"/>
              <a:gd name="connsiteY0" fmla="*/ 122830 h 2251881"/>
              <a:gd name="connsiteX1" fmla="*/ 2129050 w 2265528"/>
              <a:gd name="connsiteY1" fmla="*/ 0 h 2251881"/>
              <a:gd name="connsiteX2" fmla="*/ 2265528 w 2265528"/>
              <a:gd name="connsiteY2" fmla="*/ 450376 h 2251881"/>
              <a:gd name="connsiteX3" fmla="*/ 150125 w 2265528"/>
              <a:gd name="connsiteY3" fmla="*/ 2251881 h 2251881"/>
              <a:gd name="connsiteX4" fmla="*/ 0 w 2265528"/>
              <a:gd name="connsiteY4" fmla="*/ 122830 h 225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5528" h="2251881">
                <a:moveTo>
                  <a:pt x="0" y="122830"/>
                </a:moveTo>
                <a:lnTo>
                  <a:pt x="2129050" y="0"/>
                </a:lnTo>
                <a:lnTo>
                  <a:pt x="2265528" y="450376"/>
                </a:lnTo>
                <a:lnTo>
                  <a:pt x="150125" y="2251881"/>
                </a:lnTo>
                <a:lnTo>
                  <a:pt x="0" y="122830"/>
                </a:lnTo>
                <a:close/>
              </a:path>
            </a:pathLst>
          </a:cu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7" name="6 Forma libre">
            <a:extLst>
              <a:ext uri="{FF2B5EF4-FFF2-40B4-BE49-F238E27FC236}">
                <a16:creationId xmlns:a16="http://schemas.microsoft.com/office/drawing/2014/main" xmlns="" id="{728EE862-3C09-4FCB-ACE8-93B459FE02B0}"/>
              </a:ext>
            </a:extLst>
          </p:cNvPr>
          <p:cNvSpPr/>
          <p:nvPr/>
        </p:nvSpPr>
        <p:spPr>
          <a:xfrm>
            <a:off x="4367213" y="2087563"/>
            <a:ext cx="2143125" cy="3971925"/>
          </a:xfrm>
          <a:custGeom>
            <a:avLst/>
            <a:gdLst>
              <a:gd name="connsiteX0" fmla="*/ 2142698 w 2142698"/>
              <a:gd name="connsiteY0" fmla="*/ 0 h 3971499"/>
              <a:gd name="connsiteX1" fmla="*/ 0 w 2142698"/>
              <a:gd name="connsiteY1" fmla="*/ 1828800 h 3971499"/>
              <a:gd name="connsiteX2" fmla="*/ 341194 w 2142698"/>
              <a:gd name="connsiteY2" fmla="*/ 2415654 h 3971499"/>
              <a:gd name="connsiteX3" fmla="*/ 395785 w 2142698"/>
              <a:gd name="connsiteY3" fmla="*/ 2634018 h 3971499"/>
              <a:gd name="connsiteX4" fmla="*/ 436728 w 2142698"/>
              <a:gd name="connsiteY4" fmla="*/ 2715905 h 3971499"/>
              <a:gd name="connsiteX5" fmla="*/ 1119116 w 2142698"/>
              <a:gd name="connsiteY5" fmla="*/ 3398293 h 3971499"/>
              <a:gd name="connsiteX6" fmla="*/ 1842447 w 2142698"/>
              <a:gd name="connsiteY6" fmla="*/ 3971499 h 3971499"/>
              <a:gd name="connsiteX7" fmla="*/ 2142698 w 2142698"/>
              <a:gd name="connsiteY7" fmla="*/ 0 h 397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2698" h="3971499">
                <a:moveTo>
                  <a:pt x="2142698" y="0"/>
                </a:moveTo>
                <a:lnTo>
                  <a:pt x="0" y="1828800"/>
                </a:lnTo>
                <a:lnTo>
                  <a:pt x="341194" y="2415654"/>
                </a:lnTo>
                <a:lnTo>
                  <a:pt x="395785" y="2634018"/>
                </a:lnTo>
                <a:lnTo>
                  <a:pt x="436728" y="2715905"/>
                </a:lnTo>
                <a:lnTo>
                  <a:pt x="1119116" y="3398293"/>
                </a:lnTo>
                <a:lnTo>
                  <a:pt x="1842447" y="3971499"/>
                </a:lnTo>
                <a:lnTo>
                  <a:pt x="2142698" y="0"/>
                </a:lnTo>
                <a:close/>
              </a:path>
            </a:pathLst>
          </a:cu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22533" name="Rectangle 8">
            <a:extLst>
              <a:ext uri="{FF2B5EF4-FFF2-40B4-BE49-F238E27FC236}">
                <a16:creationId xmlns:a16="http://schemas.microsoft.com/office/drawing/2014/main" xmlns="" id="{87760879-ED2D-4233-96E5-455D2ED84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es-A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 EVALUACION CIRUJANO</a:t>
            </a:r>
            <a:endParaRPr lang="es-ES" altLang="pt-BR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BC78F9B3-0447-4D55-A78B-4CE4615E5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695" r="7939" b="9997"/>
          <a:stretch/>
        </p:blipFill>
        <p:spPr bwMode="auto">
          <a:xfrm>
            <a:off x="7990392" y="6019800"/>
            <a:ext cx="1086566" cy="720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http://cirugiabb.com.ar/img/logo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92455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1 Grupo">
            <a:extLst>
              <a:ext uri="{FF2B5EF4-FFF2-40B4-BE49-F238E27FC236}">
                <a16:creationId xmlns:a16="http://schemas.microsoft.com/office/drawing/2014/main" xmlns="" id="{E07BAD23-A219-4265-9D97-BEDDD70EC786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836613"/>
            <a:ext cx="5870575" cy="4930775"/>
            <a:chOff x="1619250" y="1125538"/>
            <a:chExt cx="5870575" cy="4930775"/>
          </a:xfrm>
        </p:grpSpPr>
        <p:pic>
          <p:nvPicPr>
            <p:cNvPr id="23557" name="Picture 2" descr="E:\DCIM\101MSDCF\DSC02567.JPG">
              <a:extLst>
                <a:ext uri="{FF2B5EF4-FFF2-40B4-BE49-F238E27FC236}">
                  <a16:creationId xmlns:a16="http://schemas.microsoft.com/office/drawing/2014/main" xmlns="" id="{B938A1DA-53DE-430D-B449-2A5B276B8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247" r="6467"/>
            <a:stretch>
              <a:fillRect/>
            </a:stretch>
          </p:blipFill>
          <p:spPr bwMode="auto">
            <a:xfrm>
              <a:off x="1619250" y="1125538"/>
              <a:ext cx="5870575" cy="493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8" name="1 CuadroTexto">
              <a:extLst>
                <a:ext uri="{FF2B5EF4-FFF2-40B4-BE49-F238E27FC236}">
                  <a16:creationId xmlns:a16="http://schemas.microsoft.com/office/drawing/2014/main" xmlns="" id="{3538E75C-A480-4396-912D-2184899813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322122">
              <a:off x="3016250" y="2970213"/>
              <a:ext cx="2844800" cy="35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AR" altLang="pt-BR" sz="1700" dirty="0">
                  <a:latin typeface="Times New Roman" panose="02020603050405020304" pitchFamily="18" charset="0"/>
                </a:rPr>
                <a:t>HERNIA DEL DEPORTISTA</a:t>
              </a:r>
            </a:p>
          </p:txBody>
        </p:sp>
        <p:sp>
          <p:nvSpPr>
            <p:cNvPr id="23559" name="2 CuadroTexto">
              <a:extLst>
                <a:ext uri="{FF2B5EF4-FFF2-40B4-BE49-F238E27FC236}">
                  <a16:creationId xmlns:a16="http://schemas.microsoft.com/office/drawing/2014/main" xmlns="" id="{81808809-F024-4FCB-8944-9D03D908CB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796256">
              <a:off x="3640138" y="3984626"/>
              <a:ext cx="1776412" cy="350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AR" altLang="pt-BR" sz="1700">
                  <a:latin typeface="Times New Roman" panose="02020603050405020304" pitchFamily="18" charset="0"/>
                </a:rPr>
                <a:t>TENDINOPATIA</a:t>
              </a:r>
            </a:p>
          </p:txBody>
        </p:sp>
      </p:grpSp>
      <p:sp>
        <p:nvSpPr>
          <p:cNvPr id="23555" name="Rectangle 7">
            <a:extLst>
              <a:ext uri="{FF2B5EF4-FFF2-40B4-BE49-F238E27FC236}">
                <a16:creationId xmlns:a16="http://schemas.microsoft.com/office/drawing/2014/main" xmlns="" id="{3C3FA6A7-4FC2-45FC-97EE-43353DD77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s-A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EVALUACION CIRUJANO</a:t>
            </a:r>
            <a:endParaRPr lang="es-ES" altLang="pt-BR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29BC6931-21A3-45CD-B485-166E25778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695" r="7939" b="9997"/>
          <a:stretch/>
        </p:blipFill>
        <p:spPr bwMode="auto">
          <a:xfrm>
            <a:off x="7810500" y="5900457"/>
            <a:ext cx="1266458" cy="840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http://cirugiabb.com.ar/img/logo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92455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9">
            <a:extLst>
              <a:ext uri="{FF2B5EF4-FFF2-40B4-BE49-F238E27FC236}">
                <a16:creationId xmlns:a16="http://schemas.microsoft.com/office/drawing/2014/main" xmlns="" id="{5ADDD9CB-C67F-4C66-80F3-B7AA4FD7D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4797425"/>
            <a:ext cx="4322763" cy="4572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s-ES" altLang="pt-BR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F8121169-0C55-4C2C-B148-E84970357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695" r="7939" b="9997"/>
          <a:stretch/>
        </p:blipFill>
        <p:spPr bwMode="auto">
          <a:xfrm>
            <a:off x="7875533" y="5943600"/>
            <a:ext cx="1201425" cy="797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340" name="Rectangle 12">
            <a:extLst>
              <a:ext uri="{FF2B5EF4-FFF2-40B4-BE49-F238E27FC236}">
                <a16:creationId xmlns:a16="http://schemas.microsoft.com/office/drawing/2014/main" xmlns="" id="{2C05BD96-4598-45B8-9778-B4F2E3BAC6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981200" y="1219200"/>
            <a:ext cx="8229600" cy="15049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s-MX" altLang="pt-BR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Sin conflicto de interés</a:t>
            </a:r>
            <a:endParaRPr lang="es-ES" altLang="pt-BR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1" name="AutoShape 13" descr="Resultado de imagen para aah congreso argentino de hernias 2019">
            <a:extLst>
              <a:ext uri="{FF2B5EF4-FFF2-40B4-BE49-F238E27FC236}">
                <a16:creationId xmlns:a16="http://schemas.microsoft.com/office/drawing/2014/main" xmlns="" id="{CE670B33-BB3C-4281-A9CD-C10351660D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1638" y="31416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s-ES" altLang="pt-BR" sz="1800"/>
          </a:p>
        </p:txBody>
      </p:sp>
      <p:cxnSp>
        <p:nvCxnSpPr>
          <p:cNvPr id="10" name="9 Conector recto"/>
          <p:cNvCxnSpPr/>
          <p:nvPr/>
        </p:nvCxnSpPr>
        <p:spPr>
          <a:xfrm>
            <a:off x="0" y="1333500"/>
            <a:ext cx="9144000" cy="1588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54" name="Picture 2" descr="http://cirugiabb.com.ar/img/logo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525" y="396876"/>
            <a:ext cx="2187575" cy="750638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2628900" y="457200"/>
            <a:ext cx="66103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 smtClean="0">
                <a:solidFill>
                  <a:schemeClr val="bg1"/>
                </a:solidFill>
              </a:rPr>
              <a:t>¨</a:t>
            </a:r>
            <a:r>
              <a:rPr lang="es-MX" sz="2200" b="1" i="1" dirty="0" smtClean="0">
                <a:solidFill>
                  <a:schemeClr val="bg1"/>
                </a:solidFill>
              </a:rPr>
              <a:t>Jornadas de </a:t>
            </a:r>
            <a:r>
              <a:rPr lang="es-MX" sz="2200" b="1" i="1" dirty="0" err="1" smtClean="0">
                <a:solidFill>
                  <a:schemeClr val="bg1"/>
                </a:solidFill>
              </a:rPr>
              <a:t>Cirugia</a:t>
            </a:r>
            <a:r>
              <a:rPr lang="es-MX" sz="2200" b="1" i="1" dirty="0" smtClean="0">
                <a:solidFill>
                  <a:schemeClr val="bg1"/>
                </a:solidFill>
              </a:rPr>
              <a:t> de la Pared  Abdominal¨</a:t>
            </a:r>
            <a:endParaRPr lang="es-ES" sz="2200" b="1" i="1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09600" y="2590800"/>
            <a:ext cx="72580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3513">
              <a:buNone/>
            </a:pPr>
            <a:r>
              <a:rPr lang="es-AR" sz="3200" dirty="0" smtClean="0">
                <a:solidFill>
                  <a:schemeClr val="bg1"/>
                </a:solidFill>
              </a:rPr>
              <a:t>"Lo que nos mete en problemas no es lo que no sabemos, sino aquello que creemos saber y estamos seguros, pero que simplemente no es verdad." </a:t>
            </a:r>
          </a:p>
          <a:p>
            <a:pPr indent="-163513">
              <a:buNone/>
            </a:pPr>
            <a:endParaRPr lang="es-AR" sz="3200" dirty="0" smtClean="0">
              <a:solidFill>
                <a:schemeClr val="bg1"/>
              </a:solidFill>
            </a:endParaRPr>
          </a:p>
          <a:p>
            <a:pPr indent="-163513">
              <a:buNone/>
            </a:pPr>
            <a:r>
              <a:rPr lang="es-AR" sz="3200" dirty="0" smtClean="0">
                <a:solidFill>
                  <a:schemeClr val="bg1"/>
                </a:solidFill>
              </a:rPr>
              <a:t>                                                       (Mark </a:t>
            </a:r>
            <a:r>
              <a:rPr lang="es-AR" sz="3200" dirty="0" err="1" smtClean="0">
                <a:solidFill>
                  <a:schemeClr val="bg1"/>
                </a:solidFill>
              </a:rPr>
              <a:t>Twain</a:t>
            </a:r>
            <a:r>
              <a:rPr lang="es-AR" sz="3200" dirty="0" smtClean="0">
                <a:solidFill>
                  <a:schemeClr val="bg1"/>
                </a:solidFill>
              </a:rPr>
              <a:t>)</a:t>
            </a:r>
            <a:endParaRPr lang="en-US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xmlns="" id="{7E1308EF-3565-4CD7-8A5B-0EC794D6A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s-A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TENDINOPATIA</a:t>
            </a:r>
            <a:endParaRPr lang="es-ES" altLang="pt-BR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4579" name="Picture 3" descr="5">
            <a:extLst>
              <a:ext uri="{FF2B5EF4-FFF2-40B4-BE49-F238E27FC236}">
                <a16:creationId xmlns:a16="http://schemas.microsoft.com/office/drawing/2014/main" xmlns="" id="{81F3CB37-A69D-41BB-A457-A97365CB7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72" r="7433" b="50471"/>
          <a:stretch>
            <a:fillRect/>
          </a:stretch>
        </p:blipFill>
        <p:spPr bwMode="auto">
          <a:xfrm>
            <a:off x="0" y="2276475"/>
            <a:ext cx="9180513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51800B34-E3DD-4411-B430-B1FE2C2B2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695" r="7939" b="9997"/>
          <a:stretch/>
        </p:blipFill>
        <p:spPr bwMode="auto">
          <a:xfrm>
            <a:off x="8020050" y="6039476"/>
            <a:ext cx="1056908" cy="701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http://cirugiabb.com.ar/img/logo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92455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xmlns="" id="{5E107D9B-7DDA-4732-975D-DD2F50D8B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s-A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 EVALUATION ORTOPEDICA</a:t>
            </a:r>
            <a:endParaRPr lang="es-ES" altLang="pt-BR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5059" name="Picture 3" descr="3">
            <a:extLst>
              <a:ext uri="{FF2B5EF4-FFF2-40B4-BE49-F238E27FC236}">
                <a16:creationId xmlns:a16="http://schemas.microsoft.com/office/drawing/2014/main" xmlns="" id="{FF3D4F3C-B464-40A1-8E23-6DD3F657F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60CF5575-0B1A-47A9-8FCC-4F68CA3B6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695" r="7939" b="9997"/>
          <a:stretch/>
        </p:blipFill>
        <p:spPr bwMode="auto">
          <a:xfrm>
            <a:off x="8044947" y="6076950"/>
            <a:ext cx="1051855" cy="698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http://cirugiabb.com.ar/img/logo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92455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895349"/>
            <a:ext cx="9218066" cy="4996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29BC6931-21A3-45CD-B485-166E25778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695" r="7939" b="9997"/>
          <a:stretch/>
        </p:blipFill>
        <p:spPr bwMode="auto">
          <a:xfrm>
            <a:off x="7810500" y="5976657"/>
            <a:ext cx="1266458" cy="840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http://cirugiabb.com.ar/img/logo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3885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1 Imagen">
            <a:extLst>
              <a:ext uri="{FF2B5EF4-FFF2-40B4-BE49-F238E27FC236}">
                <a16:creationId xmlns:a16="http://schemas.microsoft.com/office/drawing/2014/main" xmlns="" id="{1F2FE906-1C82-497D-8E8A-1B399A286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00213"/>
            <a:ext cx="238283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5 Imagen">
            <a:extLst>
              <a:ext uri="{FF2B5EF4-FFF2-40B4-BE49-F238E27FC236}">
                <a16:creationId xmlns:a16="http://schemas.microsoft.com/office/drawing/2014/main" xmlns="" id="{8F7846E0-D2C3-4489-A6A4-8122C5407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7613" y="1844675"/>
            <a:ext cx="27384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6 Imagen">
            <a:extLst>
              <a:ext uri="{FF2B5EF4-FFF2-40B4-BE49-F238E27FC236}">
                <a16:creationId xmlns:a16="http://schemas.microsoft.com/office/drawing/2014/main" xmlns="" id="{61888F35-6C83-4C90-84E8-AF19C5016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933825"/>
            <a:ext cx="27178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7 Imagen">
            <a:extLst>
              <a:ext uri="{FF2B5EF4-FFF2-40B4-BE49-F238E27FC236}">
                <a16:creationId xmlns:a16="http://schemas.microsoft.com/office/drawing/2014/main" xmlns="" id="{25EFB2E3-93CA-4570-B270-B5462B741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" y="3576638"/>
            <a:ext cx="259238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1 CuadroTexto">
            <a:extLst>
              <a:ext uri="{FF2B5EF4-FFF2-40B4-BE49-F238E27FC236}">
                <a16:creationId xmlns:a16="http://schemas.microsoft.com/office/drawing/2014/main" xmlns="" id="{235B56AB-27DD-4D62-9BD6-5CB242FC7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125538"/>
            <a:ext cx="20669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pt-BR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FMS TEST</a:t>
            </a:r>
          </a:p>
          <a:p>
            <a:pPr eaLnBrk="1" hangingPunct="1"/>
            <a:endParaRPr lang="es-AR" altLang="pt-BR" sz="2100">
              <a:solidFill>
                <a:schemeClr val="bg1"/>
              </a:solidFill>
            </a:endParaRPr>
          </a:p>
        </p:txBody>
      </p:sp>
      <p:sp>
        <p:nvSpPr>
          <p:cNvPr id="32775" name="2 CuadroTexto">
            <a:extLst>
              <a:ext uri="{FF2B5EF4-FFF2-40B4-BE49-F238E27FC236}">
                <a16:creationId xmlns:a16="http://schemas.microsoft.com/office/drawing/2014/main" xmlns="" id="{22EEFEF8-5F8F-4DE9-8E10-58D637CC3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497513"/>
            <a:ext cx="23606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pt-BR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SFMA TEST</a:t>
            </a:r>
          </a:p>
        </p:txBody>
      </p:sp>
      <p:sp>
        <p:nvSpPr>
          <p:cNvPr id="32776" name="3 CuadroTexto">
            <a:extLst>
              <a:ext uri="{FF2B5EF4-FFF2-40B4-BE49-F238E27FC236}">
                <a16:creationId xmlns:a16="http://schemas.microsoft.com/office/drawing/2014/main" xmlns="" id="{B8B9E7D8-AEA9-4780-812E-00F0D4558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5373688"/>
            <a:ext cx="25765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pt-B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 GILL TEST</a:t>
            </a:r>
          </a:p>
        </p:txBody>
      </p:sp>
      <p:sp>
        <p:nvSpPr>
          <p:cNvPr id="32777" name="8 CuadroTexto">
            <a:extLst>
              <a:ext uri="{FF2B5EF4-FFF2-40B4-BE49-F238E27FC236}">
                <a16:creationId xmlns:a16="http://schemas.microsoft.com/office/drawing/2014/main" xmlns="" id="{3D4FB447-23FE-467E-81AE-CE3BC11B1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4338" y="4941888"/>
            <a:ext cx="29130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pt-BR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FISIOTERAPIA</a:t>
            </a:r>
          </a:p>
        </p:txBody>
      </p:sp>
      <p:sp>
        <p:nvSpPr>
          <p:cNvPr id="32778" name="10 CuadroTexto">
            <a:extLst>
              <a:ext uri="{FF2B5EF4-FFF2-40B4-BE49-F238E27FC236}">
                <a16:creationId xmlns:a16="http://schemas.microsoft.com/office/drawing/2014/main" xmlns="" id="{2AA8C702-9263-4565-96B4-C3D95760C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1341438"/>
            <a:ext cx="31956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pt-BR" sz="1300">
                <a:solidFill>
                  <a:schemeClr val="bg1"/>
                </a:solidFill>
              </a:rPr>
              <a:t> </a:t>
            </a:r>
            <a:r>
              <a:rPr lang="es-AR" altLang="pt-B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BALANCE TEST</a:t>
            </a:r>
          </a:p>
        </p:txBody>
      </p:sp>
      <p:pic>
        <p:nvPicPr>
          <p:cNvPr id="32779" name="11 Imagen">
            <a:extLst>
              <a:ext uri="{FF2B5EF4-FFF2-40B4-BE49-F238E27FC236}">
                <a16:creationId xmlns:a16="http://schemas.microsoft.com/office/drawing/2014/main" xmlns="" id="{CB5DD41B-6BC1-45DF-8E73-70CC6EC4DA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91" r="7191"/>
          <a:stretch>
            <a:fillRect/>
          </a:stretch>
        </p:blipFill>
        <p:spPr bwMode="auto">
          <a:xfrm>
            <a:off x="3009900" y="3816350"/>
            <a:ext cx="1201738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12 Imagen">
            <a:extLst>
              <a:ext uri="{FF2B5EF4-FFF2-40B4-BE49-F238E27FC236}">
                <a16:creationId xmlns:a16="http://schemas.microsoft.com/office/drawing/2014/main" xmlns="" id="{8E19FBAB-B4F8-4006-A6EE-0D1E60CC91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70" b="5141"/>
          <a:stretch>
            <a:fillRect/>
          </a:stretch>
        </p:blipFill>
        <p:spPr bwMode="auto">
          <a:xfrm>
            <a:off x="3009900" y="2530475"/>
            <a:ext cx="12017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13 Imagen">
            <a:extLst>
              <a:ext uri="{FF2B5EF4-FFF2-40B4-BE49-F238E27FC236}">
                <a16:creationId xmlns:a16="http://schemas.microsoft.com/office/drawing/2014/main" xmlns="" id="{C7C97029-63EB-44CE-82A6-BB8E53AB57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09" r="3989"/>
          <a:stretch>
            <a:fillRect/>
          </a:stretch>
        </p:blipFill>
        <p:spPr bwMode="auto">
          <a:xfrm>
            <a:off x="4419600" y="2530475"/>
            <a:ext cx="13081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14 Imagen">
            <a:extLst>
              <a:ext uri="{FF2B5EF4-FFF2-40B4-BE49-F238E27FC236}">
                <a16:creationId xmlns:a16="http://schemas.microsoft.com/office/drawing/2014/main" xmlns="" id="{4287C995-418E-4480-A51E-69AA36D8C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74" r="6367"/>
          <a:stretch>
            <a:fillRect/>
          </a:stretch>
        </p:blipFill>
        <p:spPr bwMode="auto">
          <a:xfrm>
            <a:off x="4435475" y="3816350"/>
            <a:ext cx="1306513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3" name="Rectangle 16">
            <a:extLst>
              <a:ext uri="{FF2B5EF4-FFF2-40B4-BE49-F238E27FC236}">
                <a16:creationId xmlns:a16="http://schemas.microsoft.com/office/drawing/2014/main" xmlns="" id="{2D4A6A8C-9E47-48EF-9602-81755C010813}"/>
              </a:ext>
            </a:extLst>
          </p:cNvPr>
          <p:cNvSpPr>
            <a:spLocks/>
          </p:cNvSpPr>
          <p:nvPr/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4400" b="1">
                <a:solidFill>
                  <a:schemeClr val="bg1"/>
                </a:solidFill>
                <a:latin typeface="Times New Roman" panose="02020603050405020304" pitchFamily="18" charset="0"/>
              </a:rPr>
              <a:t>FISIOTERAPEUTA</a:t>
            </a:r>
            <a:endParaRPr lang="es-ES" altLang="pt-BR" sz="4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B9E001CF-8142-4690-9675-7F2506430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/>
          <a:srcRect l="7695" r="7939" b="9997"/>
          <a:stretch/>
        </p:blipFill>
        <p:spPr bwMode="auto">
          <a:xfrm>
            <a:off x="8058150" y="6102852"/>
            <a:ext cx="1018808" cy="675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2" descr="http://cirugiabb.com.ar/img/logo1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6129586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5" name="Rectangle 26">
            <a:extLst>
              <a:ext uri="{FF2B5EF4-FFF2-40B4-BE49-F238E27FC236}">
                <a16:creationId xmlns:a16="http://schemas.microsoft.com/office/drawing/2014/main" xmlns="" id="{857E2501-2D66-4292-BF11-9C54390C2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541338"/>
            <a:ext cx="8229600" cy="1143000"/>
          </a:xfrm>
        </p:spPr>
        <p:txBody>
          <a:bodyPr/>
          <a:lstStyle/>
          <a:p>
            <a:r>
              <a:rPr lang="es-AR" altLang="pt-BR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ESTUDIOS COMPLEMENTARIOS</a:t>
            </a:r>
            <a:endParaRPr lang="es-ES" altLang="pt-BR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2C5469F4-FBAD-4A9A-B1D4-E5B4138FC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695" r="7939" b="9997"/>
          <a:stretch/>
        </p:blipFill>
        <p:spPr bwMode="auto">
          <a:xfrm>
            <a:off x="8112895" y="6117368"/>
            <a:ext cx="983299" cy="653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" descr="http://cirugiabb.com.ar/img/logo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38850"/>
            <a:ext cx="1900739" cy="652214"/>
          </a:xfrm>
          <a:prstGeom prst="rect">
            <a:avLst/>
          </a:prstGeom>
          <a:noFill/>
        </p:spPr>
      </p:pic>
      <p:pic>
        <p:nvPicPr>
          <p:cNvPr id="26" name="25 Imagen" descr="DUDA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437" y="2357437"/>
            <a:ext cx="3357563" cy="3357563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2D4D9C84-85CA-483B-9B13-7CC6B477A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034" r="2555"/>
          <a:stretch/>
        </p:blipFill>
        <p:spPr bwMode="auto">
          <a:xfrm>
            <a:off x="827036" y="4147937"/>
            <a:ext cx="2846446" cy="1988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3795" name="3 Grupo">
            <a:extLst>
              <a:ext uri="{FF2B5EF4-FFF2-40B4-BE49-F238E27FC236}">
                <a16:creationId xmlns:a16="http://schemas.microsoft.com/office/drawing/2014/main" xmlns="" id="{E97D06CB-81A5-4030-871F-310550B60A6B}"/>
              </a:ext>
            </a:extLst>
          </p:cNvPr>
          <p:cNvGrpSpPr>
            <a:grpSpLocks/>
          </p:cNvGrpSpPr>
          <p:nvPr/>
        </p:nvGrpSpPr>
        <p:grpSpPr bwMode="auto">
          <a:xfrm>
            <a:off x="57150" y="1773238"/>
            <a:ext cx="3449638" cy="2243137"/>
            <a:chOff x="174913" y="206052"/>
            <a:chExt cx="3888129" cy="322294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xmlns="" id="{72EB9637-92DC-465D-9072-E19B5EDC4D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25149" t="7538" r="17985" b="18732"/>
            <a:stretch/>
          </p:blipFill>
          <p:spPr bwMode="auto">
            <a:xfrm>
              <a:off x="174913" y="206052"/>
              <a:ext cx="3888129" cy="32229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5 Forma libre">
              <a:extLst>
                <a:ext uri="{FF2B5EF4-FFF2-40B4-BE49-F238E27FC236}">
                  <a16:creationId xmlns:a16="http://schemas.microsoft.com/office/drawing/2014/main" xmlns="" id="{7DA514EA-9511-4FBE-BD3C-87A291D7240E}"/>
                </a:ext>
              </a:extLst>
            </p:cNvPr>
            <p:cNvSpPr/>
            <p:nvPr/>
          </p:nvSpPr>
          <p:spPr>
            <a:xfrm>
              <a:off x="298375" y="545909"/>
              <a:ext cx="3739617" cy="873595"/>
            </a:xfrm>
            <a:custGeom>
              <a:avLst/>
              <a:gdLst>
                <a:gd name="connsiteX0" fmla="*/ 3739486 w 3739486"/>
                <a:gd name="connsiteY0" fmla="*/ 0 h 874010"/>
                <a:gd name="connsiteX1" fmla="*/ 2606722 w 3739486"/>
                <a:gd name="connsiteY1" fmla="*/ 109183 h 874010"/>
                <a:gd name="connsiteX2" fmla="*/ 2088107 w 3739486"/>
                <a:gd name="connsiteY2" fmla="*/ 354842 h 874010"/>
                <a:gd name="connsiteX3" fmla="*/ 1869743 w 3739486"/>
                <a:gd name="connsiteY3" fmla="*/ 736980 h 874010"/>
                <a:gd name="connsiteX4" fmla="*/ 1460310 w 3739486"/>
                <a:gd name="connsiteY4" fmla="*/ 873457 h 874010"/>
                <a:gd name="connsiteX5" fmla="*/ 1160059 w 3739486"/>
                <a:gd name="connsiteY5" fmla="*/ 696036 h 874010"/>
                <a:gd name="connsiteX6" fmla="*/ 736979 w 3739486"/>
                <a:gd name="connsiteY6" fmla="*/ 641445 h 874010"/>
                <a:gd name="connsiteX7" fmla="*/ 204716 w 3739486"/>
                <a:gd name="connsiteY7" fmla="*/ 545911 h 874010"/>
                <a:gd name="connsiteX8" fmla="*/ 0 w 3739486"/>
                <a:gd name="connsiteY8" fmla="*/ 450377 h 87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9486" h="874010">
                  <a:moveTo>
                    <a:pt x="3739486" y="0"/>
                  </a:moveTo>
                  <a:cubicBezTo>
                    <a:pt x="3310719" y="25021"/>
                    <a:pt x="2881952" y="50043"/>
                    <a:pt x="2606722" y="109183"/>
                  </a:cubicBezTo>
                  <a:cubicBezTo>
                    <a:pt x="2331492" y="168323"/>
                    <a:pt x="2210937" y="250209"/>
                    <a:pt x="2088107" y="354842"/>
                  </a:cubicBezTo>
                  <a:cubicBezTo>
                    <a:pt x="1965277" y="459475"/>
                    <a:pt x="1974376" y="650544"/>
                    <a:pt x="1869743" y="736980"/>
                  </a:cubicBezTo>
                  <a:cubicBezTo>
                    <a:pt x="1765110" y="823416"/>
                    <a:pt x="1578591" y="880281"/>
                    <a:pt x="1460310" y="873457"/>
                  </a:cubicBezTo>
                  <a:cubicBezTo>
                    <a:pt x="1342029" y="866633"/>
                    <a:pt x="1280614" y="734705"/>
                    <a:pt x="1160059" y="696036"/>
                  </a:cubicBezTo>
                  <a:cubicBezTo>
                    <a:pt x="1039504" y="657367"/>
                    <a:pt x="896203" y="666466"/>
                    <a:pt x="736979" y="641445"/>
                  </a:cubicBezTo>
                  <a:cubicBezTo>
                    <a:pt x="577755" y="616424"/>
                    <a:pt x="327546" y="577756"/>
                    <a:pt x="204716" y="545911"/>
                  </a:cubicBezTo>
                  <a:cubicBezTo>
                    <a:pt x="81886" y="514066"/>
                    <a:pt x="40943" y="482221"/>
                    <a:pt x="0" y="450377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/>
            </a:p>
          </p:txBody>
        </p:sp>
        <p:sp>
          <p:nvSpPr>
            <p:cNvPr id="7" name="6 Forma libre">
              <a:extLst>
                <a:ext uri="{FF2B5EF4-FFF2-40B4-BE49-F238E27FC236}">
                  <a16:creationId xmlns:a16="http://schemas.microsoft.com/office/drawing/2014/main" xmlns="" id="{C88F929F-03F4-48DB-B80F-3A29DB68E9BE}"/>
                </a:ext>
              </a:extLst>
            </p:cNvPr>
            <p:cNvSpPr/>
            <p:nvPr/>
          </p:nvSpPr>
          <p:spPr>
            <a:xfrm>
              <a:off x="2196811" y="600651"/>
              <a:ext cx="1699826" cy="1462074"/>
            </a:xfrm>
            <a:custGeom>
              <a:avLst/>
              <a:gdLst>
                <a:gd name="connsiteX0" fmla="*/ 1692322 w 1699904"/>
                <a:gd name="connsiteY0" fmla="*/ 0 h 1461624"/>
                <a:gd name="connsiteX1" fmla="*/ 696035 w 1699904"/>
                <a:gd name="connsiteY1" fmla="*/ 81887 h 1461624"/>
                <a:gd name="connsiteX2" fmla="*/ 259307 w 1699904"/>
                <a:gd name="connsiteY2" fmla="*/ 259308 h 1461624"/>
                <a:gd name="connsiteX3" fmla="*/ 54591 w 1699904"/>
                <a:gd name="connsiteY3" fmla="*/ 423081 h 1461624"/>
                <a:gd name="connsiteX4" fmla="*/ 0 w 1699904"/>
                <a:gd name="connsiteY4" fmla="*/ 750627 h 1461624"/>
                <a:gd name="connsiteX5" fmla="*/ 95534 w 1699904"/>
                <a:gd name="connsiteY5" fmla="*/ 1009935 h 1461624"/>
                <a:gd name="connsiteX6" fmla="*/ 614149 w 1699904"/>
                <a:gd name="connsiteY6" fmla="*/ 1351129 h 1461624"/>
                <a:gd name="connsiteX7" fmla="*/ 1378423 w 1699904"/>
                <a:gd name="connsiteY7" fmla="*/ 1446663 h 1461624"/>
                <a:gd name="connsiteX8" fmla="*/ 1678674 w 1699904"/>
                <a:gd name="connsiteY8" fmla="*/ 1460311 h 1461624"/>
                <a:gd name="connsiteX9" fmla="*/ 1651379 w 1699904"/>
                <a:gd name="connsiteY9" fmla="*/ 1460311 h 1461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9904" h="1461624">
                  <a:moveTo>
                    <a:pt x="1692322" y="0"/>
                  </a:moveTo>
                  <a:cubicBezTo>
                    <a:pt x="1313596" y="19334"/>
                    <a:pt x="934871" y="38669"/>
                    <a:pt x="696035" y="81887"/>
                  </a:cubicBezTo>
                  <a:cubicBezTo>
                    <a:pt x="457199" y="125105"/>
                    <a:pt x="366214" y="202442"/>
                    <a:pt x="259307" y="259308"/>
                  </a:cubicBezTo>
                  <a:cubicBezTo>
                    <a:pt x="152400" y="316174"/>
                    <a:pt x="97809" y="341195"/>
                    <a:pt x="54591" y="423081"/>
                  </a:cubicBezTo>
                  <a:cubicBezTo>
                    <a:pt x="11373" y="504967"/>
                    <a:pt x="-6824" y="652818"/>
                    <a:pt x="0" y="750627"/>
                  </a:cubicBezTo>
                  <a:cubicBezTo>
                    <a:pt x="6824" y="848436"/>
                    <a:pt x="-6824" y="909851"/>
                    <a:pt x="95534" y="1009935"/>
                  </a:cubicBezTo>
                  <a:cubicBezTo>
                    <a:pt x="197892" y="1110019"/>
                    <a:pt x="400334" y="1278341"/>
                    <a:pt x="614149" y="1351129"/>
                  </a:cubicBezTo>
                  <a:cubicBezTo>
                    <a:pt x="827964" y="1423917"/>
                    <a:pt x="1201002" y="1428466"/>
                    <a:pt x="1378423" y="1446663"/>
                  </a:cubicBezTo>
                  <a:cubicBezTo>
                    <a:pt x="1555844" y="1464860"/>
                    <a:pt x="1633181" y="1458036"/>
                    <a:pt x="1678674" y="1460311"/>
                  </a:cubicBezTo>
                  <a:cubicBezTo>
                    <a:pt x="1724167" y="1462586"/>
                    <a:pt x="1687773" y="1461448"/>
                    <a:pt x="1651379" y="1460311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/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68198D05-1A56-4ACE-A19C-993A0FADD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382" r="5843"/>
          <a:stretch/>
        </p:blipFill>
        <p:spPr bwMode="auto">
          <a:xfrm>
            <a:off x="5005204" y="4147937"/>
            <a:ext cx="2670804" cy="1988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17 Flecha abajo">
            <a:extLst>
              <a:ext uri="{FF2B5EF4-FFF2-40B4-BE49-F238E27FC236}">
                <a16:creationId xmlns:a16="http://schemas.microsoft.com/office/drawing/2014/main" xmlns="" id="{872E8C1B-CA2D-498A-95B1-F8CE3E192B11}"/>
              </a:ext>
            </a:extLst>
          </p:cNvPr>
          <p:cNvSpPr>
            <a:spLocks noChangeArrowheads="1"/>
          </p:cNvSpPr>
          <p:nvPr/>
        </p:nvSpPr>
        <p:spPr bwMode="auto">
          <a:xfrm rot="10202361">
            <a:off x="2771775" y="5084763"/>
            <a:ext cx="366713" cy="995362"/>
          </a:xfrm>
          <a:prstGeom prst="downArrow">
            <a:avLst>
              <a:gd name="adj1" fmla="val 50000"/>
              <a:gd name="adj2" fmla="val 50001"/>
            </a:avLst>
          </a:prstGeom>
          <a:noFill/>
          <a:ln w="55000" cmpd="thickThin" algn="ctr">
            <a:solidFill>
              <a:schemeClr val="bg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s-AR">
              <a:solidFill>
                <a:schemeClr val="lt1"/>
              </a:solidFill>
              <a:latin typeface="+mn-lt"/>
              <a:cs typeface="+mn-cs"/>
            </a:endParaRPr>
          </a:p>
        </p:txBody>
      </p:sp>
      <p:grpSp>
        <p:nvGrpSpPr>
          <p:cNvPr id="33798" name="2 Grupo">
            <a:extLst>
              <a:ext uri="{FF2B5EF4-FFF2-40B4-BE49-F238E27FC236}">
                <a16:creationId xmlns:a16="http://schemas.microsoft.com/office/drawing/2014/main" xmlns="" id="{DC1BACFC-E2EC-4B89-AF1B-235649AAD7DE}"/>
              </a:ext>
            </a:extLst>
          </p:cNvPr>
          <p:cNvGrpSpPr>
            <a:grpSpLocks/>
          </p:cNvGrpSpPr>
          <p:nvPr/>
        </p:nvGrpSpPr>
        <p:grpSpPr bwMode="auto">
          <a:xfrm>
            <a:off x="4427538" y="1557338"/>
            <a:ext cx="3587750" cy="2317750"/>
            <a:chOff x="4499992" y="1498023"/>
            <a:chExt cx="4048999" cy="2962895"/>
          </a:xfrm>
        </p:grpSpPr>
        <p:grpSp>
          <p:nvGrpSpPr>
            <p:cNvPr id="33807" name="7 Grupo">
              <a:extLst>
                <a:ext uri="{FF2B5EF4-FFF2-40B4-BE49-F238E27FC236}">
                  <a16:creationId xmlns:a16="http://schemas.microsoft.com/office/drawing/2014/main" xmlns="" id="{027AEA2B-5E84-4948-98B5-DB773E3E18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9992" y="1498023"/>
              <a:ext cx="3475093" cy="2962895"/>
              <a:chOff x="4905461" y="203171"/>
              <a:chExt cx="3411940" cy="3507475"/>
            </a:xfrm>
          </p:grpSpPr>
          <p:grpSp>
            <p:nvGrpSpPr>
              <p:cNvPr id="33809" name="8 Grupo">
                <a:extLst>
                  <a:ext uri="{FF2B5EF4-FFF2-40B4-BE49-F238E27FC236}">
                    <a16:creationId xmlns:a16="http://schemas.microsoft.com/office/drawing/2014/main" xmlns="" id="{EBF6648B-240F-4215-9372-20427F6ECB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05461" y="203171"/>
                <a:ext cx="3411940" cy="3507475"/>
                <a:chOff x="2627784" y="3350525"/>
                <a:chExt cx="3411940" cy="3507475"/>
              </a:xfrm>
            </p:grpSpPr>
            <p:pic>
              <p:nvPicPr>
                <p:cNvPr id="11" name="Picture 4">
                  <a:extLst>
                    <a:ext uri="{FF2B5EF4-FFF2-40B4-BE49-F238E27FC236}">
                      <a16:creationId xmlns:a16="http://schemas.microsoft.com/office/drawing/2014/main" xmlns="" id="{7F9436D9-EC17-42CE-9A3C-5787678C07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/>
                <a:srcRect l="24702" t="8433" r="19329" b="14850"/>
                <a:stretch/>
              </p:blipFill>
              <p:spPr bwMode="auto">
                <a:xfrm>
                  <a:off x="2627784" y="3350525"/>
                  <a:ext cx="3411940" cy="3507475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12" name="11 Forma libre">
                  <a:extLst>
                    <a:ext uri="{FF2B5EF4-FFF2-40B4-BE49-F238E27FC236}">
                      <a16:creationId xmlns:a16="http://schemas.microsoft.com/office/drawing/2014/main" xmlns="" id="{BB7F3852-E052-4768-9B0D-780E09F44BAB}"/>
                    </a:ext>
                  </a:extLst>
                </p:cNvPr>
                <p:cNvSpPr/>
                <p:nvPr/>
              </p:nvSpPr>
              <p:spPr>
                <a:xfrm>
                  <a:off x="2770265" y="3778149"/>
                  <a:ext cx="3169778" cy="725519"/>
                </a:xfrm>
                <a:custGeom>
                  <a:avLst/>
                  <a:gdLst>
                    <a:gd name="connsiteX0" fmla="*/ 0 w 3384644"/>
                    <a:gd name="connsiteY0" fmla="*/ 727045 h 727045"/>
                    <a:gd name="connsiteX1" fmla="*/ 832513 w 3384644"/>
                    <a:gd name="connsiteY1" fmla="*/ 590568 h 727045"/>
                    <a:gd name="connsiteX2" fmla="*/ 1337480 w 3384644"/>
                    <a:gd name="connsiteY2" fmla="*/ 358556 h 727045"/>
                    <a:gd name="connsiteX3" fmla="*/ 1651379 w 3384644"/>
                    <a:gd name="connsiteY3" fmla="*/ 303965 h 727045"/>
                    <a:gd name="connsiteX4" fmla="*/ 2006221 w 3384644"/>
                    <a:gd name="connsiteY4" fmla="*/ 331260 h 727045"/>
                    <a:gd name="connsiteX5" fmla="*/ 2238233 w 3384644"/>
                    <a:gd name="connsiteY5" fmla="*/ 440442 h 727045"/>
                    <a:gd name="connsiteX6" fmla="*/ 2647665 w 3384644"/>
                    <a:gd name="connsiteY6" fmla="*/ 140191 h 727045"/>
                    <a:gd name="connsiteX7" fmla="*/ 3043450 w 3384644"/>
                    <a:gd name="connsiteY7" fmla="*/ 17362 h 727045"/>
                    <a:gd name="connsiteX8" fmla="*/ 3384644 w 3384644"/>
                    <a:gd name="connsiteY8" fmla="*/ 3714 h 727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384644" h="727045">
                      <a:moveTo>
                        <a:pt x="0" y="727045"/>
                      </a:moveTo>
                      <a:cubicBezTo>
                        <a:pt x="304800" y="689514"/>
                        <a:pt x="609600" y="651983"/>
                        <a:pt x="832513" y="590568"/>
                      </a:cubicBezTo>
                      <a:cubicBezTo>
                        <a:pt x="1055426" y="529153"/>
                        <a:pt x="1201002" y="406323"/>
                        <a:pt x="1337480" y="358556"/>
                      </a:cubicBezTo>
                      <a:cubicBezTo>
                        <a:pt x="1473958" y="310789"/>
                        <a:pt x="1539922" y="308514"/>
                        <a:pt x="1651379" y="303965"/>
                      </a:cubicBezTo>
                      <a:cubicBezTo>
                        <a:pt x="1762836" y="299416"/>
                        <a:pt x="1908412" y="308514"/>
                        <a:pt x="2006221" y="331260"/>
                      </a:cubicBezTo>
                      <a:cubicBezTo>
                        <a:pt x="2104030" y="354006"/>
                        <a:pt x="2131326" y="472287"/>
                        <a:pt x="2238233" y="440442"/>
                      </a:cubicBezTo>
                      <a:cubicBezTo>
                        <a:pt x="2345140" y="408597"/>
                        <a:pt x="2513462" y="210704"/>
                        <a:pt x="2647665" y="140191"/>
                      </a:cubicBezTo>
                      <a:cubicBezTo>
                        <a:pt x="2781868" y="69678"/>
                        <a:pt x="2920620" y="40108"/>
                        <a:pt x="3043450" y="17362"/>
                      </a:cubicBezTo>
                      <a:cubicBezTo>
                        <a:pt x="3166280" y="-5384"/>
                        <a:pt x="3275462" y="-835"/>
                        <a:pt x="3384644" y="3714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AR"/>
                </a:p>
              </p:txBody>
            </p:sp>
            <p:sp>
              <p:nvSpPr>
                <p:cNvPr id="13" name="12 Forma libre">
                  <a:extLst>
                    <a:ext uri="{FF2B5EF4-FFF2-40B4-BE49-F238E27FC236}">
                      <a16:creationId xmlns:a16="http://schemas.microsoft.com/office/drawing/2014/main" xmlns="" id="{F7FE1971-46D4-4B49-B00F-80082407B6F2}"/>
                    </a:ext>
                  </a:extLst>
                </p:cNvPr>
                <p:cNvSpPr/>
                <p:nvPr/>
              </p:nvSpPr>
              <p:spPr>
                <a:xfrm>
                  <a:off x="4882865" y="3835806"/>
                  <a:ext cx="1014962" cy="1705690"/>
                </a:xfrm>
                <a:custGeom>
                  <a:avLst/>
                  <a:gdLst>
                    <a:gd name="connsiteX0" fmla="*/ 1012594 w 1012594"/>
                    <a:gd name="connsiteY0" fmla="*/ 0 h 1705970"/>
                    <a:gd name="connsiteX1" fmla="*/ 562218 w 1012594"/>
                    <a:gd name="connsiteY1" fmla="*/ 54591 h 1705970"/>
                    <a:gd name="connsiteX2" fmla="*/ 234671 w 1012594"/>
                    <a:gd name="connsiteY2" fmla="*/ 272955 h 1705970"/>
                    <a:gd name="connsiteX3" fmla="*/ 84546 w 1012594"/>
                    <a:gd name="connsiteY3" fmla="*/ 395785 h 1705970"/>
                    <a:gd name="connsiteX4" fmla="*/ 2660 w 1012594"/>
                    <a:gd name="connsiteY4" fmla="*/ 777922 h 1705970"/>
                    <a:gd name="connsiteX5" fmla="*/ 180080 w 1012594"/>
                    <a:gd name="connsiteY5" fmla="*/ 1296537 h 1705970"/>
                    <a:gd name="connsiteX6" fmla="*/ 425740 w 1012594"/>
                    <a:gd name="connsiteY6" fmla="*/ 1514901 h 1705970"/>
                    <a:gd name="connsiteX7" fmla="*/ 712343 w 1012594"/>
                    <a:gd name="connsiteY7" fmla="*/ 1651379 h 1705970"/>
                    <a:gd name="connsiteX8" fmla="*/ 971651 w 1012594"/>
                    <a:gd name="connsiteY8" fmla="*/ 1705970 h 1705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2594" h="1705970">
                      <a:moveTo>
                        <a:pt x="1012594" y="0"/>
                      </a:moveTo>
                      <a:cubicBezTo>
                        <a:pt x="852233" y="4549"/>
                        <a:pt x="691872" y="9099"/>
                        <a:pt x="562218" y="54591"/>
                      </a:cubicBezTo>
                      <a:cubicBezTo>
                        <a:pt x="432564" y="100084"/>
                        <a:pt x="314283" y="216089"/>
                        <a:pt x="234671" y="272955"/>
                      </a:cubicBezTo>
                      <a:cubicBezTo>
                        <a:pt x="155059" y="329821"/>
                        <a:pt x="123214" y="311624"/>
                        <a:pt x="84546" y="395785"/>
                      </a:cubicBezTo>
                      <a:cubicBezTo>
                        <a:pt x="45878" y="479946"/>
                        <a:pt x="-13262" y="627797"/>
                        <a:pt x="2660" y="777922"/>
                      </a:cubicBezTo>
                      <a:cubicBezTo>
                        <a:pt x="18582" y="928047"/>
                        <a:pt x="109567" y="1173707"/>
                        <a:pt x="180080" y="1296537"/>
                      </a:cubicBezTo>
                      <a:cubicBezTo>
                        <a:pt x="250593" y="1419367"/>
                        <a:pt x="337030" y="1455761"/>
                        <a:pt x="425740" y="1514901"/>
                      </a:cubicBezTo>
                      <a:cubicBezTo>
                        <a:pt x="514450" y="1574041"/>
                        <a:pt x="621358" y="1619534"/>
                        <a:pt x="712343" y="1651379"/>
                      </a:cubicBezTo>
                      <a:cubicBezTo>
                        <a:pt x="803328" y="1683224"/>
                        <a:pt x="887489" y="1694597"/>
                        <a:pt x="971651" y="1705970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AR"/>
                </a:p>
              </p:txBody>
            </p:sp>
          </p:grpSp>
          <p:sp>
            <p:nvSpPr>
              <p:cNvPr id="10" name="9 Flecha abajo">
                <a:extLst>
                  <a:ext uri="{FF2B5EF4-FFF2-40B4-BE49-F238E27FC236}">
                    <a16:creationId xmlns:a16="http://schemas.microsoft.com/office/drawing/2014/main" xmlns="" id="{D049AE82-7DBA-41A2-BBE4-45F67D0365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405416">
                <a:off x="6643386" y="1238596"/>
                <a:ext cx="358843" cy="1177166"/>
              </a:xfrm>
              <a:prstGeom prst="downArrow">
                <a:avLst>
                  <a:gd name="adj1" fmla="val 50000"/>
                  <a:gd name="adj2" fmla="val 49995"/>
                </a:avLst>
              </a:prstGeom>
              <a:noFill/>
              <a:ln w="55000" cmpd="thickThin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>
                  <a:defRPr/>
                </a:pPr>
                <a:endParaRPr lang="es-AR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</p:grpSp>
        <p:sp>
          <p:nvSpPr>
            <p:cNvPr id="33808" name="1 CuadroTexto">
              <a:extLst>
                <a:ext uri="{FF2B5EF4-FFF2-40B4-BE49-F238E27FC236}">
                  <a16:creationId xmlns:a16="http://schemas.microsoft.com/office/drawing/2014/main" xmlns="" id="{1D48382C-FB17-46E9-AE2F-798DC2C6CC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0154" y="3923387"/>
              <a:ext cx="3308837" cy="527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AR" altLang="pt-BR" sz="2100">
                  <a:solidFill>
                    <a:schemeClr val="bg1"/>
                  </a:solidFill>
                </a:rPr>
                <a:t>Abdominal straining</a:t>
              </a:r>
            </a:p>
          </p:txBody>
        </p:sp>
      </p:grpSp>
      <p:sp>
        <p:nvSpPr>
          <p:cNvPr id="33799" name="1 CuadroTexto">
            <a:extLst>
              <a:ext uri="{FF2B5EF4-FFF2-40B4-BE49-F238E27FC236}">
                <a16:creationId xmlns:a16="http://schemas.microsoft.com/office/drawing/2014/main" xmlns="" id="{D26F4FD8-2736-4806-948D-53D1D1834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1987550"/>
            <a:ext cx="1555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pt-BR" sz="2100">
                <a:solidFill>
                  <a:schemeClr val="bg1"/>
                </a:solidFill>
              </a:rPr>
              <a:t>Posterior wall</a:t>
            </a:r>
          </a:p>
        </p:txBody>
      </p:sp>
      <p:sp>
        <p:nvSpPr>
          <p:cNvPr id="33800" name="2 CuadroTexto">
            <a:extLst>
              <a:ext uri="{FF2B5EF4-FFF2-40B4-BE49-F238E27FC236}">
                <a16:creationId xmlns:a16="http://schemas.microsoft.com/office/drawing/2014/main" xmlns="" id="{81B476D3-3143-455B-9F6B-0A1F2B67E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288" y="2420938"/>
            <a:ext cx="895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pt-BR" sz="2100">
                <a:solidFill>
                  <a:srgbClr val="FF0000"/>
                </a:solidFill>
              </a:rPr>
              <a:t>Rectus</a:t>
            </a:r>
          </a:p>
        </p:txBody>
      </p:sp>
      <p:sp>
        <p:nvSpPr>
          <p:cNvPr id="4" name="3 Forma libre">
            <a:extLst>
              <a:ext uri="{FF2B5EF4-FFF2-40B4-BE49-F238E27FC236}">
                <a16:creationId xmlns:a16="http://schemas.microsoft.com/office/drawing/2014/main" xmlns="" id="{969A0D1F-7E72-4A8B-B3AD-D7C87EB3B8EC}"/>
              </a:ext>
            </a:extLst>
          </p:cNvPr>
          <p:cNvSpPr/>
          <p:nvPr/>
        </p:nvSpPr>
        <p:spPr>
          <a:xfrm>
            <a:off x="5741988" y="2268538"/>
            <a:ext cx="209550" cy="174625"/>
          </a:xfrm>
          <a:custGeom>
            <a:avLst/>
            <a:gdLst>
              <a:gd name="connsiteX0" fmla="*/ 71504 w 257239"/>
              <a:gd name="connsiteY0" fmla="*/ 5880 h 273019"/>
              <a:gd name="connsiteX1" fmla="*/ 3603 w 257239"/>
              <a:gd name="connsiteY1" fmla="*/ 87361 h 273019"/>
              <a:gd name="connsiteX2" fmla="*/ 21710 w 257239"/>
              <a:gd name="connsiteY2" fmla="*/ 209583 h 273019"/>
              <a:gd name="connsiteX3" fmla="*/ 125825 w 257239"/>
              <a:gd name="connsiteY3" fmla="*/ 268431 h 273019"/>
              <a:gd name="connsiteX4" fmla="*/ 211833 w 257239"/>
              <a:gd name="connsiteY4" fmla="*/ 254850 h 273019"/>
              <a:gd name="connsiteX5" fmla="*/ 257100 w 257239"/>
              <a:gd name="connsiteY5" fmla="*/ 141682 h 273019"/>
              <a:gd name="connsiteX6" fmla="*/ 198252 w 257239"/>
              <a:gd name="connsiteY6" fmla="*/ 19460 h 273019"/>
              <a:gd name="connsiteX7" fmla="*/ 71504 w 257239"/>
              <a:gd name="connsiteY7" fmla="*/ 5880 h 27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239" h="273019">
                <a:moveTo>
                  <a:pt x="71504" y="5880"/>
                </a:moveTo>
                <a:cubicBezTo>
                  <a:pt x="39063" y="17197"/>
                  <a:pt x="11902" y="53411"/>
                  <a:pt x="3603" y="87361"/>
                </a:cubicBezTo>
                <a:cubicBezTo>
                  <a:pt x="-4696" y="121312"/>
                  <a:pt x="1340" y="179405"/>
                  <a:pt x="21710" y="209583"/>
                </a:cubicBezTo>
                <a:cubicBezTo>
                  <a:pt x="42080" y="239761"/>
                  <a:pt x="94138" y="260887"/>
                  <a:pt x="125825" y="268431"/>
                </a:cubicBezTo>
                <a:cubicBezTo>
                  <a:pt x="157512" y="275975"/>
                  <a:pt x="189954" y="275975"/>
                  <a:pt x="211833" y="254850"/>
                </a:cubicBezTo>
                <a:cubicBezTo>
                  <a:pt x="233712" y="233725"/>
                  <a:pt x="259364" y="180914"/>
                  <a:pt x="257100" y="141682"/>
                </a:cubicBezTo>
                <a:cubicBezTo>
                  <a:pt x="254837" y="102450"/>
                  <a:pt x="232202" y="39076"/>
                  <a:pt x="198252" y="19460"/>
                </a:cubicBezTo>
                <a:cubicBezTo>
                  <a:pt x="164302" y="-156"/>
                  <a:pt x="103945" y="-5437"/>
                  <a:pt x="71504" y="5880"/>
                </a:cubicBezTo>
                <a:close/>
              </a:path>
            </a:pathLst>
          </a:custGeom>
          <a:solidFill>
            <a:srgbClr val="0070C0">
              <a:alpha val="7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8" name="7 Forma libre">
            <a:extLst>
              <a:ext uri="{FF2B5EF4-FFF2-40B4-BE49-F238E27FC236}">
                <a16:creationId xmlns:a16="http://schemas.microsoft.com/office/drawing/2014/main" xmlns="" id="{A3578AE7-B2FE-493D-A5F5-9ED7D240BE85}"/>
              </a:ext>
            </a:extLst>
          </p:cNvPr>
          <p:cNvSpPr/>
          <p:nvPr/>
        </p:nvSpPr>
        <p:spPr>
          <a:xfrm>
            <a:off x="5456238" y="2354263"/>
            <a:ext cx="228600" cy="200025"/>
          </a:xfrm>
          <a:custGeom>
            <a:avLst/>
            <a:gdLst>
              <a:gd name="connsiteX0" fmla="*/ 49794 w 229650"/>
              <a:gd name="connsiteY0" fmla="*/ 6035 h 241802"/>
              <a:gd name="connsiteX1" fmla="*/ 0 w 229650"/>
              <a:gd name="connsiteY1" fmla="*/ 87517 h 241802"/>
              <a:gd name="connsiteX2" fmla="*/ 49794 w 229650"/>
              <a:gd name="connsiteY2" fmla="*/ 209738 h 241802"/>
              <a:gd name="connsiteX3" fmla="*/ 108642 w 229650"/>
              <a:gd name="connsiteY3" fmla="*/ 214265 h 241802"/>
              <a:gd name="connsiteX4" fmla="*/ 140329 w 229650"/>
              <a:gd name="connsiteY4" fmla="*/ 241426 h 241802"/>
              <a:gd name="connsiteX5" fmla="*/ 221810 w 229650"/>
              <a:gd name="connsiteY5" fmla="*/ 191632 h 241802"/>
              <a:gd name="connsiteX6" fmla="*/ 221810 w 229650"/>
              <a:gd name="connsiteY6" fmla="*/ 60356 h 241802"/>
              <a:gd name="connsiteX7" fmla="*/ 181069 w 229650"/>
              <a:gd name="connsiteY7" fmla="*/ 10562 h 241802"/>
              <a:gd name="connsiteX8" fmla="*/ 131275 w 229650"/>
              <a:gd name="connsiteY8" fmla="*/ 6035 h 241802"/>
              <a:gd name="connsiteX9" fmla="*/ 49794 w 229650"/>
              <a:gd name="connsiteY9" fmla="*/ 6035 h 24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9650" h="241802">
                <a:moveTo>
                  <a:pt x="49794" y="6035"/>
                </a:moveTo>
                <a:cubicBezTo>
                  <a:pt x="27915" y="19615"/>
                  <a:pt x="0" y="53567"/>
                  <a:pt x="0" y="87517"/>
                </a:cubicBezTo>
                <a:cubicBezTo>
                  <a:pt x="0" y="121467"/>
                  <a:pt x="31687" y="188613"/>
                  <a:pt x="49794" y="209738"/>
                </a:cubicBezTo>
                <a:cubicBezTo>
                  <a:pt x="67901" y="230863"/>
                  <a:pt x="93553" y="208984"/>
                  <a:pt x="108642" y="214265"/>
                </a:cubicBezTo>
                <a:cubicBezTo>
                  <a:pt x="123731" y="219546"/>
                  <a:pt x="121468" y="245198"/>
                  <a:pt x="140329" y="241426"/>
                </a:cubicBezTo>
                <a:cubicBezTo>
                  <a:pt x="159190" y="237654"/>
                  <a:pt x="208230" y="221810"/>
                  <a:pt x="221810" y="191632"/>
                </a:cubicBezTo>
                <a:cubicBezTo>
                  <a:pt x="235390" y="161454"/>
                  <a:pt x="228600" y="90534"/>
                  <a:pt x="221810" y="60356"/>
                </a:cubicBezTo>
                <a:cubicBezTo>
                  <a:pt x="215020" y="30178"/>
                  <a:pt x="196158" y="19615"/>
                  <a:pt x="181069" y="10562"/>
                </a:cubicBezTo>
                <a:cubicBezTo>
                  <a:pt x="165980" y="1509"/>
                  <a:pt x="153909" y="6035"/>
                  <a:pt x="131275" y="6035"/>
                </a:cubicBezTo>
                <a:cubicBezTo>
                  <a:pt x="108641" y="6035"/>
                  <a:pt x="71673" y="-7545"/>
                  <a:pt x="49794" y="6035"/>
                </a:cubicBezTo>
                <a:close/>
              </a:path>
            </a:pathLst>
          </a:custGeom>
          <a:solidFill>
            <a:srgbClr val="FF0000">
              <a:alpha val="7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33803" name="13 CuadroTexto">
            <a:extLst>
              <a:ext uri="{FF2B5EF4-FFF2-40B4-BE49-F238E27FC236}">
                <a16:creationId xmlns:a16="http://schemas.microsoft.com/office/drawing/2014/main" xmlns="" id="{CD73BB56-93F7-4E73-9FC8-666517483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924175"/>
            <a:ext cx="1639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pt-BR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Epigastric vessels</a:t>
            </a:r>
          </a:p>
        </p:txBody>
      </p: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xmlns="" id="{563ED1E3-5A51-420B-955E-9688EA10DAC2}"/>
              </a:ext>
            </a:extLst>
          </p:cNvPr>
          <p:cNvCxnSpPr/>
          <p:nvPr/>
        </p:nvCxnSpPr>
        <p:spPr>
          <a:xfrm flipH="1">
            <a:off x="5219700" y="2565400"/>
            <a:ext cx="352425" cy="43180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5" name="Rectangle 26">
            <a:extLst>
              <a:ext uri="{FF2B5EF4-FFF2-40B4-BE49-F238E27FC236}">
                <a16:creationId xmlns:a16="http://schemas.microsoft.com/office/drawing/2014/main" xmlns="" id="{857E2501-2D66-4292-BF11-9C54390C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altLang="pt-BR" b="1" dirty="0">
                <a:solidFill>
                  <a:schemeClr val="bg1"/>
                </a:solidFill>
                <a:latin typeface="Times New Roman" panose="02020603050405020304" pitchFamily="18" charset="0"/>
              </a:rPr>
              <a:t> EVALUACION </a:t>
            </a:r>
            <a:r>
              <a:rPr lang="es-AR" altLang="pt-BR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U.S.</a:t>
            </a:r>
            <a:endParaRPr lang="es-ES" altLang="pt-BR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2C5469F4-FBAD-4A9A-B1D4-E5B4138FC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7695" r="7939" b="9997"/>
          <a:stretch/>
        </p:blipFill>
        <p:spPr bwMode="auto">
          <a:xfrm>
            <a:off x="8112895" y="6117368"/>
            <a:ext cx="983299" cy="653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" descr="http://cirugiabb.com.ar/img/logo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03885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7 Grupo">
            <a:extLst>
              <a:ext uri="{FF2B5EF4-FFF2-40B4-BE49-F238E27FC236}">
                <a16:creationId xmlns:a16="http://schemas.microsoft.com/office/drawing/2014/main" xmlns="" id="{524FF805-F37E-41F1-916A-8FD9294CE9F1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1125538"/>
            <a:ext cx="4338638" cy="3192462"/>
            <a:chOff x="107504" y="1124744"/>
            <a:chExt cx="4339430" cy="3192698"/>
          </a:xfrm>
        </p:grpSpPr>
        <p:grpSp>
          <p:nvGrpSpPr>
            <p:cNvPr id="34832" name="6 Grupo">
              <a:extLst>
                <a:ext uri="{FF2B5EF4-FFF2-40B4-BE49-F238E27FC236}">
                  <a16:creationId xmlns:a16="http://schemas.microsoft.com/office/drawing/2014/main" xmlns="" id="{8F6A9135-92F0-4D4F-A133-A2117C5CEC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504" y="1124744"/>
              <a:ext cx="4339430" cy="3192698"/>
              <a:chOff x="107504" y="1124744"/>
              <a:chExt cx="4339430" cy="3192698"/>
            </a:xfrm>
          </p:grpSpPr>
          <p:pic>
            <p:nvPicPr>
              <p:cNvPr id="4" name="Picture 3" descr="G:\SonoExport\Martinez Juan Manuel__(_No_ID_)__[0000082510170461500000511]\2011Sep14 Estudio__[0000674]\23.49.33 hs__[0003325].jpeg">
                <a:extLst>
                  <a:ext uri="{FF2B5EF4-FFF2-40B4-BE49-F238E27FC236}">
                    <a16:creationId xmlns:a16="http://schemas.microsoft.com/office/drawing/2014/main" xmlns="" id="{501AAB07-3947-4A40-8848-CFFAA4A443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 l="22266" t="7813" r="15623" b="31248"/>
              <a:stretch>
                <a:fillRect/>
              </a:stretch>
            </p:blipFill>
            <p:spPr bwMode="auto">
              <a:xfrm>
                <a:off x="107504" y="1124744"/>
                <a:ext cx="4339430" cy="319269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cxnSp>
            <p:nvCxnSpPr>
              <p:cNvPr id="17" name="16 Conector recto de flecha">
                <a:extLst>
                  <a:ext uri="{FF2B5EF4-FFF2-40B4-BE49-F238E27FC236}">
                    <a16:creationId xmlns:a16="http://schemas.microsoft.com/office/drawing/2014/main" xmlns="" id="{6DB6BF50-6284-4C49-ADBA-032CE45C8D10}"/>
                  </a:ext>
                </a:extLst>
              </p:cNvPr>
              <p:cNvCxnSpPr/>
              <p:nvPr/>
            </p:nvCxnSpPr>
            <p:spPr>
              <a:xfrm flipV="1">
                <a:off x="1331690" y="2393250"/>
                <a:ext cx="0" cy="461997"/>
              </a:xfrm>
              <a:prstGeom prst="straightConnector1">
                <a:avLst/>
              </a:prstGeom>
              <a:ln w="2222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17 Conector recto de flecha">
                <a:extLst>
                  <a:ext uri="{FF2B5EF4-FFF2-40B4-BE49-F238E27FC236}">
                    <a16:creationId xmlns:a16="http://schemas.microsoft.com/office/drawing/2014/main" xmlns="" id="{91208A3D-6447-4C7A-9143-3DB9948A52F5}"/>
                  </a:ext>
                </a:extLst>
              </p:cNvPr>
              <p:cNvCxnSpPr/>
              <p:nvPr/>
            </p:nvCxnSpPr>
            <p:spPr>
              <a:xfrm flipV="1">
                <a:off x="1763569" y="2437703"/>
                <a:ext cx="0" cy="461997"/>
              </a:xfrm>
              <a:prstGeom prst="straightConnector1">
                <a:avLst/>
              </a:prstGeom>
              <a:ln w="2222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18 Conector recto de flecha">
                <a:extLst>
                  <a:ext uri="{FF2B5EF4-FFF2-40B4-BE49-F238E27FC236}">
                    <a16:creationId xmlns:a16="http://schemas.microsoft.com/office/drawing/2014/main" xmlns="" id="{FB6A5F07-6C54-4F2F-A14A-322C737C5B6E}"/>
                  </a:ext>
                </a:extLst>
              </p:cNvPr>
              <p:cNvCxnSpPr/>
              <p:nvPr/>
            </p:nvCxnSpPr>
            <p:spPr>
              <a:xfrm flipV="1">
                <a:off x="2123997" y="2591702"/>
                <a:ext cx="0" cy="461996"/>
              </a:xfrm>
              <a:prstGeom prst="straightConnector1">
                <a:avLst/>
              </a:prstGeom>
              <a:ln w="2222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19 Conector recto de flecha">
              <a:extLst>
                <a:ext uri="{FF2B5EF4-FFF2-40B4-BE49-F238E27FC236}">
                  <a16:creationId xmlns:a16="http://schemas.microsoft.com/office/drawing/2014/main" xmlns="" id="{30694703-1605-48DC-B6EE-E1DD94B54A42}"/>
                </a:ext>
              </a:extLst>
            </p:cNvPr>
            <p:cNvCxnSpPr/>
            <p:nvPr/>
          </p:nvCxnSpPr>
          <p:spPr>
            <a:xfrm flipV="1">
              <a:off x="899812" y="2575826"/>
              <a:ext cx="0" cy="461996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819" name="5 CuadroTexto">
            <a:extLst>
              <a:ext uri="{FF2B5EF4-FFF2-40B4-BE49-F238E27FC236}">
                <a16:creationId xmlns:a16="http://schemas.microsoft.com/office/drawing/2014/main" xmlns="" id="{F16FBF45-EE74-4DBA-8A54-009218681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614738"/>
            <a:ext cx="32781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pt-B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TENDON NORMAL</a:t>
            </a:r>
          </a:p>
        </p:txBody>
      </p:sp>
      <p:pic>
        <p:nvPicPr>
          <p:cNvPr id="34820" name="12 Imagen" descr="histologia tendon dañado - Wilson 2005.png">
            <a:extLst>
              <a:ext uri="{FF2B5EF4-FFF2-40B4-BE49-F238E27FC236}">
                <a16:creationId xmlns:a16="http://schemas.microsoft.com/office/drawing/2014/main" xmlns="" id="{64D79E79-60FB-4C0E-BD70-DAD384EEC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292600"/>
            <a:ext cx="2376488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13 Imagen" descr="histologia tendon normal  - Wilson 2005.png">
            <a:extLst>
              <a:ext uri="{FF2B5EF4-FFF2-40B4-BE49-F238E27FC236}">
                <a16:creationId xmlns:a16="http://schemas.microsoft.com/office/drawing/2014/main" xmlns="" id="{B1DC5E9B-BAD1-4258-B352-C75C39047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365625"/>
            <a:ext cx="2592387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2" name="5 Grupo">
            <a:extLst>
              <a:ext uri="{FF2B5EF4-FFF2-40B4-BE49-F238E27FC236}">
                <a16:creationId xmlns:a16="http://schemas.microsoft.com/office/drawing/2014/main" xmlns="" id="{01FA8F31-9361-4DB7-BADB-0B0DFB3BA693}"/>
              </a:ext>
            </a:extLst>
          </p:cNvPr>
          <p:cNvGrpSpPr>
            <a:grpSpLocks/>
          </p:cNvGrpSpPr>
          <p:nvPr/>
        </p:nvGrpSpPr>
        <p:grpSpPr bwMode="auto">
          <a:xfrm>
            <a:off x="4643438" y="1114425"/>
            <a:ext cx="4368800" cy="3192463"/>
            <a:chOff x="4652102" y="1268760"/>
            <a:chExt cx="4368934" cy="3192698"/>
          </a:xfrm>
        </p:grpSpPr>
        <p:pic>
          <p:nvPicPr>
            <p:cNvPr id="5" name="Picture 2" descr="E:\Ecografías\Inguinal\Munoz Valeria__(_No_ID_)__[0000082510160432170001904]\2008Oct20 Study__[0002141]\10.08.37 hrs __[0011808].JPG">
              <a:extLst>
                <a:ext uri="{FF2B5EF4-FFF2-40B4-BE49-F238E27FC236}">
                  <a16:creationId xmlns:a16="http://schemas.microsoft.com/office/drawing/2014/main" xmlns="" id="{CA6F8D41-7612-4091-8BDF-61F979268B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l="19618" t="7841" r="16605" b="30028"/>
            <a:stretch/>
          </p:blipFill>
          <p:spPr bwMode="auto">
            <a:xfrm>
              <a:off x="4652102" y="1268760"/>
              <a:ext cx="4368934" cy="31926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34827" name="2 Grupo">
              <a:extLst>
                <a:ext uri="{FF2B5EF4-FFF2-40B4-BE49-F238E27FC236}">
                  <a16:creationId xmlns:a16="http://schemas.microsoft.com/office/drawing/2014/main" xmlns="" id="{4705DC94-CA56-48C4-90F2-AA82D491B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4163" y="2609850"/>
              <a:ext cx="1295400" cy="674688"/>
              <a:chOff x="5364163" y="2609850"/>
              <a:chExt cx="1295400" cy="674688"/>
            </a:xfrm>
          </p:grpSpPr>
          <p:cxnSp>
            <p:nvCxnSpPr>
              <p:cNvPr id="11" name="10 Conector recto de flecha">
                <a:extLst>
                  <a:ext uri="{FF2B5EF4-FFF2-40B4-BE49-F238E27FC236}">
                    <a16:creationId xmlns:a16="http://schemas.microsoft.com/office/drawing/2014/main" xmlns="" id="{B5BE667C-3482-4827-A5FD-A12F77F3FE0E}"/>
                  </a:ext>
                </a:extLst>
              </p:cNvPr>
              <p:cNvCxnSpPr/>
              <p:nvPr/>
            </p:nvCxnSpPr>
            <p:spPr>
              <a:xfrm flipV="1">
                <a:off x="5364911" y="2751595"/>
                <a:ext cx="0" cy="461997"/>
              </a:xfrm>
              <a:prstGeom prst="straightConnector1">
                <a:avLst/>
              </a:prstGeom>
              <a:ln w="2222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12 Conector recto de flecha">
                <a:extLst>
                  <a:ext uri="{FF2B5EF4-FFF2-40B4-BE49-F238E27FC236}">
                    <a16:creationId xmlns:a16="http://schemas.microsoft.com/office/drawing/2014/main" xmlns="" id="{5EBD3A70-03C0-4DE8-B5A2-1ADD6E6D2B6A}"/>
                  </a:ext>
                </a:extLst>
              </p:cNvPr>
              <p:cNvCxnSpPr/>
              <p:nvPr/>
            </p:nvCxnSpPr>
            <p:spPr>
              <a:xfrm flipV="1">
                <a:off x="5796724" y="2823038"/>
                <a:ext cx="0" cy="461996"/>
              </a:xfrm>
              <a:prstGeom prst="straightConnector1">
                <a:avLst/>
              </a:prstGeom>
              <a:ln w="2222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" name="13 Conector recto de flecha">
                <a:extLst>
                  <a:ext uri="{FF2B5EF4-FFF2-40B4-BE49-F238E27FC236}">
                    <a16:creationId xmlns:a16="http://schemas.microsoft.com/office/drawing/2014/main" xmlns="" id="{4F3BB70F-E86A-44C3-8298-200476FC5515}"/>
                  </a:ext>
                </a:extLst>
              </p:cNvPr>
              <p:cNvCxnSpPr/>
              <p:nvPr/>
            </p:nvCxnSpPr>
            <p:spPr>
              <a:xfrm flipV="1">
                <a:off x="6301565" y="2610297"/>
                <a:ext cx="0" cy="461996"/>
              </a:xfrm>
              <a:prstGeom prst="straightConnector1">
                <a:avLst/>
              </a:prstGeom>
              <a:ln w="2222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14 Conector recto de flecha">
                <a:extLst>
                  <a:ext uri="{FF2B5EF4-FFF2-40B4-BE49-F238E27FC236}">
                    <a16:creationId xmlns:a16="http://schemas.microsoft.com/office/drawing/2014/main" xmlns="" id="{A79355E9-BBE5-4D7A-8D7E-D4AE9654513D}"/>
                  </a:ext>
                </a:extLst>
              </p:cNvPr>
              <p:cNvCxnSpPr/>
              <p:nvPr/>
            </p:nvCxnSpPr>
            <p:spPr>
              <a:xfrm flipV="1">
                <a:off x="6660351" y="2746832"/>
                <a:ext cx="0" cy="461996"/>
              </a:xfrm>
              <a:prstGeom prst="straightConnector1">
                <a:avLst/>
              </a:prstGeom>
              <a:ln w="2222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823" name="6 CuadroTexto">
            <a:extLst>
              <a:ext uri="{FF2B5EF4-FFF2-40B4-BE49-F238E27FC236}">
                <a16:creationId xmlns:a16="http://schemas.microsoft.com/office/drawing/2014/main" xmlns="" id="{36CF49D6-88D4-41E6-B097-F02327A53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3614738"/>
            <a:ext cx="28162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pt-B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TENDINOPATIA</a:t>
            </a:r>
          </a:p>
        </p:txBody>
      </p:sp>
      <p:sp>
        <p:nvSpPr>
          <p:cNvPr id="34824" name="Rectangle 21">
            <a:extLst>
              <a:ext uri="{FF2B5EF4-FFF2-40B4-BE49-F238E27FC236}">
                <a16:creationId xmlns:a16="http://schemas.microsoft.com/office/drawing/2014/main" xmlns="" id="{678EA562-A9EF-4ABB-A6B6-E5C938E5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 EVALUATION U.S</a:t>
            </a:r>
            <a:endParaRPr lang="es-ES" altLang="pt-BR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62C7B37E-30BB-42C1-815F-031292F04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7695" r="7939" b="9997"/>
          <a:stretch/>
        </p:blipFill>
        <p:spPr bwMode="auto">
          <a:xfrm>
            <a:off x="8058150" y="6064752"/>
            <a:ext cx="1018808" cy="675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" descr="http://cirugiabb.com.ar/img/logo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" y="605790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1">
            <a:extLst>
              <a:ext uri="{FF2B5EF4-FFF2-40B4-BE49-F238E27FC236}">
                <a16:creationId xmlns:a16="http://schemas.microsoft.com/office/drawing/2014/main" xmlns="" id="{485E1D56-5EA3-427C-B67C-7478C54282C1}"/>
              </a:ext>
            </a:extLst>
          </p:cNvPr>
          <p:cNvSpPr txBox="1">
            <a:spLocks/>
          </p:cNvSpPr>
          <p:nvPr/>
        </p:nvSpPr>
        <p:spPr bwMode="auto">
          <a:xfrm>
            <a:off x="0" y="452438"/>
            <a:ext cx="91440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4200" b="1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s-AR" altLang="pt-BR" sz="3200" b="1"/>
              <a:t>EVALUACIÓN RADIOLÓGICA </a:t>
            </a:r>
            <a:r>
              <a:rPr lang="es-ES" altLang="pt-BR" sz="3200" b="1"/>
              <a:t>Y TAC 3 D </a:t>
            </a:r>
          </a:p>
        </p:txBody>
      </p:sp>
      <p:pic>
        <p:nvPicPr>
          <p:cNvPr id="46083" name="Picture 7" descr="PelvisAP.jpg">
            <a:extLst>
              <a:ext uri="{FF2B5EF4-FFF2-40B4-BE49-F238E27FC236}">
                <a16:creationId xmlns:a16="http://schemas.microsoft.com/office/drawing/2014/main" xmlns="" id="{0F6ED766-E984-42BA-9F00-5EEA9AE79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588" y="2422525"/>
            <a:ext cx="2624137" cy="2033588"/>
          </a:xfrm>
          <a:prstGeom prst="rect">
            <a:avLst/>
          </a:prstGeom>
          <a:noFill/>
          <a:ln w="12700">
            <a:solidFill>
              <a:schemeClr val="tx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7" descr="Ima060.jpg">
            <a:extLst>
              <a:ext uri="{FF2B5EF4-FFF2-40B4-BE49-F238E27FC236}">
                <a16:creationId xmlns:a16="http://schemas.microsoft.com/office/drawing/2014/main" xmlns="" id="{9FC5D080-D7EA-4DCA-99B0-E3B996048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343" t="26350" r="2841" b="19031"/>
          <a:stretch>
            <a:fillRect/>
          </a:stretch>
        </p:blipFill>
        <p:spPr bwMode="auto">
          <a:xfrm>
            <a:off x="3522663" y="1990725"/>
            <a:ext cx="1768475" cy="2133600"/>
          </a:xfrm>
          <a:prstGeom prst="rect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6" descr="Ima030.jpg">
            <a:extLst>
              <a:ext uri="{FF2B5EF4-FFF2-40B4-BE49-F238E27FC236}">
                <a16:creationId xmlns:a16="http://schemas.microsoft.com/office/drawing/2014/main" xmlns="" id="{33A0C733-B5D9-4510-89EF-018B645FF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67" t="36467" r="25285" b="25029"/>
          <a:stretch>
            <a:fillRect/>
          </a:stretch>
        </p:blipFill>
        <p:spPr bwMode="auto">
          <a:xfrm>
            <a:off x="5816600" y="1990725"/>
            <a:ext cx="2995613" cy="2133600"/>
          </a:xfrm>
          <a:prstGeom prst="rect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9" descr="3d.jpg">
            <a:extLst>
              <a:ext uri="{FF2B5EF4-FFF2-40B4-BE49-F238E27FC236}">
                <a16:creationId xmlns:a16="http://schemas.microsoft.com/office/drawing/2014/main" xmlns="" id="{52BB87A8-E5B4-470A-BC54-4ECF084BC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33" t="31851" r="25203" b="19913"/>
          <a:stretch>
            <a:fillRect/>
          </a:stretch>
        </p:blipFill>
        <p:spPr bwMode="auto">
          <a:xfrm>
            <a:off x="5816600" y="4265613"/>
            <a:ext cx="2995613" cy="1862137"/>
          </a:xfrm>
          <a:prstGeom prst="rect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45" descr="Ima155.jpg">
            <a:extLst>
              <a:ext uri="{FF2B5EF4-FFF2-40B4-BE49-F238E27FC236}">
                <a16:creationId xmlns:a16="http://schemas.microsoft.com/office/drawing/2014/main" xmlns="" id="{698B7E9A-D6D0-44F2-B1F2-3C94CA918F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862" t="26425" r="874" b="6946"/>
          <a:stretch>
            <a:fillRect/>
          </a:stretch>
        </p:blipFill>
        <p:spPr bwMode="auto">
          <a:xfrm>
            <a:off x="3522663" y="4257675"/>
            <a:ext cx="1768475" cy="1870075"/>
          </a:xfrm>
          <a:prstGeom prst="rect">
            <a:avLst/>
          </a:prstGeom>
          <a:noFill/>
          <a:ln w="12700">
            <a:solidFill>
              <a:srgbClr val="F3F7F5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289229FF-754B-48FF-9C20-B9355D47B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7695" r="7939" b="9997"/>
          <a:stretch/>
        </p:blipFill>
        <p:spPr bwMode="auto">
          <a:xfrm>
            <a:off x="8223485" y="6191250"/>
            <a:ext cx="872508" cy="579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http://cirugiabb.com.ar/img/logo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5250" y="603885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B70CAC3-E8D4-4BF6-A5BC-DFCB9949C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152" y="2285659"/>
            <a:ext cx="4961299" cy="27907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6CF7579F-4993-4EFE-B5C5-EE4256C33805}"/>
              </a:ext>
            </a:extLst>
          </p:cNvPr>
          <p:cNvSpPr txBox="1"/>
          <p:nvPr/>
        </p:nvSpPr>
        <p:spPr>
          <a:xfrm>
            <a:off x="509054" y="3473916"/>
            <a:ext cx="8622847" cy="70788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lIns="91440" tIns="45720" rIns="91440" bIns="45720" anchor="t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/>
                <a:cs typeface="Arial"/>
              </a:rPr>
              <a:t>  </a:t>
            </a: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DOLOR INGUINAL CRONICO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1600"/>
          </a:p>
        </p:txBody>
      </p:sp>
      <p:sp>
        <p:nvSpPr>
          <p:cNvPr id="72709" name="CuadroTexto 8">
            <a:extLst>
              <a:ext uri="{FF2B5EF4-FFF2-40B4-BE49-F238E27FC236}">
                <a16:creationId xmlns:a16="http://schemas.microsoft.com/office/drawing/2014/main" xmlns="" id="{31A10B64-D0BA-4D0A-AD01-6FDEC7826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500438"/>
            <a:ext cx="18573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sz="1800" b="1">
                <a:solidFill>
                  <a:schemeClr val="bg1"/>
                </a:solidFill>
              </a:rPr>
              <a:t>KINESIOLOGÌA</a:t>
            </a:r>
            <a:endParaRPr lang="es-AR" altLang="pt-BR" sz="1800" b="1">
              <a:solidFill>
                <a:schemeClr val="bg1"/>
              </a:solidFill>
            </a:endParaRPr>
          </a:p>
        </p:txBody>
      </p:sp>
      <p:sp>
        <p:nvSpPr>
          <p:cNvPr id="72710" name="CuadroTexto 9">
            <a:extLst>
              <a:ext uri="{FF2B5EF4-FFF2-40B4-BE49-F238E27FC236}">
                <a16:creationId xmlns:a16="http://schemas.microsoft.com/office/drawing/2014/main" xmlns="" id="{7205B793-6846-473B-844A-B05A79521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225" y="911225"/>
            <a:ext cx="22256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800" b="1">
                <a:solidFill>
                  <a:schemeClr val="bg1"/>
                </a:solidFill>
              </a:rPr>
              <a:t>TRAUMATOLOGÌA</a:t>
            </a:r>
          </a:p>
          <a:p>
            <a:pPr algn="ctr" eaLnBrk="1" hangingPunct="1"/>
            <a:r>
              <a:rPr lang="es-ES" altLang="pt-BR" sz="1800" b="1">
                <a:solidFill>
                  <a:schemeClr val="bg1"/>
                </a:solidFill>
              </a:rPr>
              <a:t>DE CADERA</a:t>
            </a:r>
            <a:endParaRPr lang="es-AR" altLang="pt-BR" sz="1800" b="1">
              <a:solidFill>
                <a:schemeClr val="bg1"/>
              </a:solidFill>
            </a:endParaRPr>
          </a:p>
        </p:txBody>
      </p:sp>
      <p:sp>
        <p:nvSpPr>
          <p:cNvPr id="72712" name="CuadroTexto 11">
            <a:extLst>
              <a:ext uri="{FF2B5EF4-FFF2-40B4-BE49-F238E27FC236}">
                <a16:creationId xmlns:a16="http://schemas.microsoft.com/office/drawing/2014/main" xmlns="" id="{B456E781-2FE6-46A8-831F-4968EC3D9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457825"/>
            <a:ext cx="2022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sz="1800" b="1">
                <a:solidFill>
                  <a:schemeClr val="bg1"/>
                </a:solidFill>
              </a:rPr>
              <a:t>CIRUGÌA PARED</a:t>
            </a:r>
          </a:p>
          <a:p>
            <a:pPr eaLnBrk="1" hangingPunct="1"/>
            <a:r>
              <a:rPr lang="es-ES" altLang="pt-BR" sz="1800" b="1">
                <a:solidFill>
                  <a:schemeClr val="bg1"/>
                </a:solidFill>
              </a:rPr>
              <a:t>ABDOMINAL</a:t>
            </a:r>
            <a:endParaRPr lang="es-AR" altLang="pt-BR" sz="1800" b="1">
              <a:solidFill>
                <a:schemeClr val="bg1"/>
              </a:solidFill>
            </a:endParaRPr>
          </a:p>
        </p:txBody>
      </p:sp>
      <p:sp>
        <p:nvSpPr>
          <p:cNvPr id="72716" name="CuadroTexto 15">
            <a:extLst>
              <a:ext uri="{FF2B5EF4-FFF2-40B4-BE49-F238E27FC236}">
                <a16:creationId xmlns:a16="http://schemas.microsoft.com/office/drawing/2014/main" xmlns="" id="{1C3C0CE6-AA64-42D9-8528-7735C7EDF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825" y="3284538"/>
            <a:ext cx="14128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800" b="1">
                <a:solidFill>
                  <a:schemeClr val="bg1"/>
                </a:solidFill>
              </a:rPr>
              <a:t>IMÁGENES</a:t>
            </a:r>
          </a:p>
        </p:txBody>
      </p:sp>
      <p:sp>
        <p:nvSpPr>
          <p:cNvPr id="72719" name="CuadroTexto 20">
            <a:extLst>
              <a:ext uri="{FF2B5EF4-FFF2-40B4-BE49-F238E27FC236}">
                <a16:creationId xmlns:a16="http://schemas.microsoft.com/office/drawing/2014/main" xmlns="" id="{18424045-FCF9-4919-B718-223DF7F20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93675"/>
            <a:ext cx="86233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2800" dirty="0"/>
              <a:t> </a:t>
            </a:r>
            <a:r>
              <a:rPr lang="en-US" altLang="pt-BR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pt-BR" sz="1800" b="1" dirty="0">
                <a:latin typeface="Times New Roman" panose="02020603050405020304" pitchFamily="18" charset="0"/>
              </a:rPr>
              <a:t> </a:t>
            </a:r>
            <a:endParaRPr lang="es-AR" altLang="pt-BR" sz="1800" b="1" dirty="0">
              <a:latin typeface="Times New Roman" panose="02020603050405020304" pitchFamily="18" charset="0"/>
            </a:endParaRPr>
          </a:p>
        </p:txBody>
      </p:sp>
      <p:pic>
        <p:nvPicPr>
          <p:cNvPr id="17" name="Picture 16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BC435109-07F8-4949-90FE-56154C88E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695" r="7939" b="9997"/>
          <a:stretch/>
        </p:blipFill>
        <p:spPr bwMode="auto">
          <a:xfrm>
            <a:off x="7905750" y="5973293"/>
            <a:ext cx="1189927" cy="791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http://cirugiabb.com.ar/img/logo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325" y="588645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6">
            <a:extLst>
              <a:ext uri="{FF2B5EF4-FFF2-40B4-BE49-F238E27FC236}">
                <a16:creationId xmlns:a16="http://schemas.microsoft.com/office/drawing/2014/main" xmlns="" id="{78A52122-DB50-4C63-A641-C338C7A8A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916112"/>
            <a:ext cx="760095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AR" altLang="pt-BR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“Es una de las Entidades Clínicas del </a:t>
            </a:r>
            <a:r>
              <a:rPr lang="es-AR" altLang="pt-BR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Dolor </a:t>
            </a:r>
            <a:r>
              <a:rPr lang="es-AR" altLang="pt-BR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es-AR" altLang="pt-BR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nguinal </a:t>
            </a:r>
            <a:r>
              <a:rPr lang="es-AR" altLang="pt-BR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</a:t>
            </a:r>
            <a:r>
              <a:rPr lang="es-AR" altLang="pt-BR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rónico </a:t>
            </a:r>
            <a:r>
              <a:rPr lang="es-AR" altLang="pt-BR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en deportistas, provocado por debilidad, ruptura y </a:t>
            </a:r>
            <a:r>
              <a:rPr lang="es-AR" altLang="pt-BR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tendinosis</a:t>
            </a:r>
            <a:r>
              <a:rPr lang="es-AR" altLang="pt-BR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de la región Inguinal que se recupera habitualmente con una </a:t>
            </a:r>
            <a:r>
              <a:rPr lang="es-AR" altLang="pt-BR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hernioplastia</a:t>
            </a:r>
            <a:r>
              <a:rPr lang="es-AR" altLang="pt-BR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”</a:t>
            </a:r>
            <a:endParaRPr lang="es-ES" altLang="pt-BR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DD25D5BB-A2D6-4BD5-93CF-16105AE4E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695" r="7939" b="9997"/>
          <a:stretch/>
        </p:blipFill>
        <p:spPr bwMode="auto">
          <a:xfrm>
            <a:off x="7981950" y="6014199"/>
            <a:ext cx="1095008" cy="726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8" name="Rectangle 8">
            <a:extLst>
              <a:ext uri="{FF2B5EF4-FFF2-40B4-BE49-F238E27FC236}">
                <a16:creationId xmlns:a16="http://schemas.microsoft.com/office/drawing/2014/main" xmlns="" id="{0BD06D79-FFAF-41BB-8DEE-AE6842AB5B7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AR" altLang="pt-BR"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HERNIA DEL DEPORTISTA</a:t>
            </a:r>
            <a:endParaRPr lang="es-ES" altLang="pt-BR" sz="3600" b="1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cirugiabb.com.ar/img/logo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325" y="588645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DOLOR INGUINAL CRÓNICO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850" y="1798637"/>
            <a:ext cx="8229600" cy="4525963"/>
          </a:xfrm>
        </p:spPr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Definición</a:t>
            </a:r>
          </a:p>
          <a:p>
            <a:r>
              <a:rPr lang="es-MX" b="1" dirty="0" smtClean="0">
                <a:solidFill>
                  <a:schemeClr val="bg1"/>
                </a:solidFill>
              </a:rPr>
              <a:t>Presentación</a:t>
            </a:r>
          </a:p>
          <a:p>
            <a:r>
              <a:rPr lang="es-MX" b="1" dirty="0" smtClean="0">
                <a:solidFill>
                  <a:schemeClr val="bg1"/>
                </a:solidFill>
              </a:rPr>
              <a:t>Causas</a:t>
            </a:r>
          </a:p>
          <a:p>
            <a:r>
              <a:rPr lang="es-MX" b="1" dirty="0" smtClean="0">
                <a:solidFill>
                  <a:schemeClr val="bg1"/>
                </a:solidFill>
              </a:rPr>
              <a:t>Diagnóstico</a:t>
            </a:r>
          </a:p>
          <a:p>
            <a:r>
              <a:rPr lang="es-MX" b="1" dirty="0" smtClean="0">
                <a:solidFill>
                  <a:schemeClr val="bg1"/>
                </a:solidFill>
              </a:rPr>
              <a:t>Estudios Complementarios</a:t>
            </a:r>
          </a:p>
          <a:p>
            <a:r>
              <a:rPr lang="es-MX" b="1" dirty="0" smtClean="0">
                <a:solidFill>
                  <a:schemeClr val="bg1"/>
                </a:solidFill>
              </a:rPr>
              <a:t>Tratamiento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091BB8CE-FBF0-4EF0-AEBF-3155D37A81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695" r="7939" b="9997"/>
          <a:stretch/>
        </p:blipFill>
        <p:spPr bwMode="auto">
          <a:xfrm>
            <a:off x="8047822" y="6057900"/>
            <a:ext cx="1029136" cy="682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http://cirugiabb.com.ar/img/logo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5864226"/>
            <a:ext cx="2187575" cy="750638"/>
          </a:xfrm>
          <a:prstGeom prst="rect">
            <a:avLst/>
          </a:prstGeom>
          <a:noFill/>
        </p:spPr>
      </p:pic>
      <p:sp>
        <p:nvSpPr>
          <p:cNvPr id="64514" name="AutoShape 2" descr="La Bola En La Ingle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4516" name="AutoShape 4" descr="La Bola En La Ingle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" name="8 Imagen" descr="bola en la ing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049" y="3409950"/>
            <a:ext cx="2712339" cy="2152650"/>
          </a:xfrm>
          <a:prstGeom prst="rect">
            <a:avLst/>
          </a:prstGeom>
        </p:spPr>
      </p:pic>
      <p:pic>
        <p:nvPicPr>
          <p:cNvPr id="10" name="9 Imagen" descr="bola ingle 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619250"/>
            <a:ext cx="3143250" cy="17602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Osvaldo\Mis documentos\Mis imágenes\herlap\DSC04090.JPG">
            <a:extLst>
              <a:ext uri="{FF2B5EF4-FFF2-40B4-BE49-F238E27FC236}">
                <a16:creationId xmlns:a16="http://schemas.microsoft.com/office/drawing/2014/main" xmlns="" id="{2DDA3AE9-7F75-4664-8F1C-7D51E85E2BB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331913" y="1700213"/>
            <a:ext cx="6948487" cy="4086225"/>
          </a:xfrm>
        </p:spPr>
      </p:pic>
      <p:sp>
        <p:nvSpPr>
          <p:cNvPr id="36867" name="Rectangle 4">
            <a:extLst>
              <a:ext uri="{FF2B5EF4-FFF2-40B4-BE49-F238E27FC236}">
                <a16:creationId xmlns:a16="http://schemas.microsoft.com/office/drawing/2014/main" xmlns="" id="{BE0818D8-7CF9-4AF9-9C7C-7D3790F81E56}"/>
              </a:ext>
            </a:extLst>
          </p:cNvPr>
          <p:cNvSpPr>
            <a:spLocks/>
          </p:cNvSpPr>
          <p:nvPr/>
        </p:nvSpPr>
        <p:spPr bwMode="auto">
          <a:xfrm>
            <a:off x="611188" y="1889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3600" b="1">
                <a:solidFill>
                  <a:schemeClr val="bg1"/>
                </a:solidFill>
                <a:latin typeface="Times New Roman" panose="02020603050405020304" pitchFamily="18" charset="0"/>
              </a:rPr>
              <a:t>HERNIA DEL DEPORTISTA</a:t>
            </a:r>
            <a:endParaRPr lang="es-ES" altLang="pt-BR" sz="3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BB62C0B9-A1C3-43D8-B373-819ADCE3C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695" r="7939" b="9997"/>
          <a:stretch/>
        </p:blipFill>
        <p:spPr bwMode="auto">
          <a:xfrm>
            <a:off x="7981950" y="6014199"/>
            <a:ext cx="1095008" cy="726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http://cirugiabb.com.ar/img/logo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875" y="588645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>
            <a:extLst>
              <a:ext uri="{FF2B5EF4-FFF2-40B4-BE49-F238E27FC236}">
                <a16:creationId xmlns:a16="http://schemas.microsoft.com/office/drawing/2014/main" xmlns="" id="{E6ADF7F0-7ED2-40B7-BAFE-E00A6F423F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031" t="6371" r="5462" b="6627"/>
          <a:stretch/>
        </p:blipFill>
        <p:spPr bwMode="auto">
          <a:xfrm>
            <a:off x="107505" y="620688"/>
            <a:ext cx="8987750" cy="5629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Forma libre 2">
            <a:extLst>
              <a:ext uri="{FF2B5EF4-FFF2-40B4-BE49-F238E27FC236}">
                <a16:creationId xmlns:a16="http://schemas.microsoft.com/office/drawing/2014/main" xmlns="" id="{87F18404-3C1E-40D8-A67A-DD6496399F73}"/>
              </a:ext>
            </a:extLst>
          </p:cNvPr>
          <p:cNvSpPr/>
          <p:nvPr/>
        </p:nvSpPr>
        <p:spPr>
          <a:xfrm>
            <a:off x="163513" y="4052888"/>
            <a:ext cx="8797925" cy="1481137"/>
          </a:xfrm>
          <a:custGeom>
            <a:avLst/>
            <a:gdLst>
              <a:gd name="connsiteX0" fmla="*/ 8778240 w 8797491"/>
              <a:gd name="connsiteY0" fmla="*/ 750770 h 1482290"/>
              <a:gd name="connsiteX1" fmla="*/ 7786838 w 8797491"/>
              <a:gd name="connsiteY1" fmla="*/ 673768 h 1482290"/>
              <a:gd name="connsiteX2" fmla="*/ 7180447 w 8797491"/>
              <a:gd name="connsiteY2" fmla="*/ 596766 h 1482290"/>
              <a:gd name="connsiteX3" fmla="*/ 6237171 w 8797491"/>
              <a:gd name="connsiteY3" fmla="*/ 625642 h 1482290"/>
              <a:gd name="connsiteX4" fmla="*/ 5804034 w 8797491"/>
              <a:gd name="connsiteY4" fmla="*/ 818147 h 1482290"/>
              <a:gd name="connsiteX5" fmla="*/ 5370897 w 8797491"/>
              <a:gd name="connsiteY5" fmla="*/ 924025 h 1482290"/>
              <a:gd name="connsiteX6" fmla="*/ 4456497 w 8797491"/>
              <a:gd name="connsiteY6" fmla="*/ 1020278 h 1482290"/>
              <a:gd name="connsiteX7" fmla="*/ 4061862 w 8797491"/>
              <a:gd name="connsiteY7" fmla="*/ 1020278 h 1482290"/>
              <a:gd name="connsiteX8" fmla="*/ 3070459 w 8797491"/>
              <a:gd name="connsiteY8" fmla="*/ 1058779 h 1482290"/>
              <a:gd name="connsiteX9" fmla="*/ 2059807 w 8797491"/>
              <a:gd name="connsiteY9" fmla="*/ 1164657 h 1482290"/>
              <a:gd name="connsiteX10" fmla="*/ 1135782 w 8797491"/>
              <a:gd name="connsiteY10" fmla="*/ 1318661 h 1482290"/>
              <a:gd name="connsiteX11" fmla="*/ 19251 w 8797491"/>
              <a:gd name="connsiteY11" fmla="*/ 1482290 h 1482290"/>
              <a:gd name="connsiteX12" fmla="*/ 0 w 8797491"/>
              <a:gd name="connsiteY12" fmla="*/ 1106905 h 1482290"/>
              <a:gd name="connsiteX13" fmla="*/ 2849078 w 8797491"/>
              <a:gd name="connsiteY13" fmla="*/ 606391 h 1482290"/>
              <a:gd name="connsiteX14" fmla="*/ 3407344 w 8797491"/>
              <a:gd name="connsiteY14" fmla="*/ 606391 h 1482290"/>
              <a:gd name="connsiteX15" fmla="*/ 4244742 w 8797491"/>
              <a:gd name="connsiteY15" fmla="*/ 510139 h 1482290"/>
              <a:gd name="connsiteX16" fmla="*/ 4985887 w 8797491"/>
              <a:gd name="connsiteY16" fmla="*/ 298383 h 1482290"/>
              <a:gd name="connsiteX17" fmla="*/ 5900287 w 8797491"/>
              <a:gd name="connsiteY17" fmla="*/ 0 h 1482290"/>
              <a:gd name="connsiteX18" fmla="*/ 6477803 w 8797491"/>
              <a:gd name="connsiteY18" fmla="*/ 115503 h 1482290"/>
              <a:gd name="connsiteX19" fmla="*/ 7382577 w 8797491"/>
              <a:gd name="connsiteY19" fmla="*/ 154004 h 1482290"/>
              <a:gd name="connsiteX20" fmla="*/ 8191099 w 8797491"/>
              <a:gd name="connsiteY20" fmla="*/ 288758 h 1482290"/>
              <a:gd name="connsiteX21" fmla="*/ 8797491 w 8797491"/>
              <a:gd name="connsiteY21" fmla="*/ 394636 h 1482290"/>
              <a:gd name="connsiteX22" fmla="*/ 8778240 w 8797491"/>
              <a:gd name="connsiteY22" fmla="*/ 750770 h 148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797491" h="1482290">
                <a:moveTo>
                  <a:pt x="8778240" y="750770"/>
                </a:moveTo>
                <a:lnTo>
                  <a:pt x="7786838" y="673768"/>
                </a:lnTo>
                <a:lnTo>
                  <a:pt x="7180447" y="596766"/>
                </a:lnTo>
                <a:lnTo>
                  <a:pt x="6237171" y="625642"/>
                </a:lnTo>
                <a:lnTo>
                  <a:pt x="5804034" y="818147"/>
                </a:lnTo>
                <a:lnTo>
                  <a:pt x="5370897" y="924025"/>
                </a:lnTo>
                <a:lnTo>
                  <a:pt x="4456497" y="1020278"/>
                </a:lnTo>
                <a:lnTo>
                  <a:pt x="4061862" y="1020278"/>
                </a:lnTo>
                <a:lnTo>
                  <a:pt x="3070459" y="1058779"/>
                </a:lnTo>
                <a:lnTo>
                  <a:pt x="2059807" y="1164657"/>
                </a:lnTo>
                <a:lnTo>
                  <a:pt x="1135782" y="1318661"/>
                </a:lnTo>
                <a:lnTo>
                  <a:pt x="19251" y="1482290"/>
                </a:lnTo>
                <a:lnTo>
                  <a:pt x="0" y="1106905"/>
                </a:lnTo>
                <a:lnTo>
                  <a:pt x="2849078" y="606391"/>
                </a:lnTo>
                <a:lnTo>
                  <a:pt x="3407344" y="606391"/>
                </a:lnTo>
                <a:lnTo>
                  <a:pt x="4244742" y="510139"/>
                </a:lnTo>
                <a:lnTo>
                  <a:pt x="4985887" y="298383"/>
                </a:lnTo>
                <a:lnTo>
                  <a:pt x="5900287" y="0"/>
                </a:lnTo>
                <a:lnTo>
                  <a:pt x="6477803" y="115503"/>
                </a:lnTo>
                <a:lnTo>
                  <a:pt x="7382577" y="154004"/>
                </a:lnTo>
                <a:lnTo>
                  <a:pt x="8191099" y="288758"/>
                </a:lnTo>
                <a:lnTo>
                  <a:pt x="8797491" y="394636"/>
                </a:lnTo>
                <a:lnTo>
                  <a:pt x="8778240" y="75077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AR"/>
          </a:p>
        </p:txBody>
      </p:sp>
      <p:sp>
        <p:nvSpPr>
          <p:cNvPr id="5" name="Forma libre 4">
            <a:extLst>
              <a:ext uri="{FF2B5EF4-FFF2-40B4-BE49-F238E27FC236}">
                <a16:creationId xmlns:a16="http://schemas.microsoft.com/office/drawing/2014/main" xmlns="" id="{C2837E50-1349-446D-807C-93789B607C8D}"/>
              </a:ext>
            </a:extLst>
          </p:cNvPr>
          <p:cNvSpPr/>
          <p:nvPr/>
        </p:nvSpPr>
        <p:spPr>
          <a:xfrm>
            <a:off x="4600575" y="808038"/>
            <a:ext cx="4370388" cy="2801937"/>
          </a:xfrm>
          <a:custGeom>
            <a:avLst/>
            <a:gdLst>
              <a:gd name="connsiteX0" fmla="*/ 38501 w 4369869"/>
              <a:gd name="connsiteY0" fmla="*/ 712270 h 2800952"/>
              <a:gd name="connsiteX1" fmla="*/ 269507 w 4369869"/>
              <a:gd name="connsiteY1" fmla="*/ 394636 h 2800952"/>
              <a:gd name="connsiteX2" fmla="*/ 452387 w 4369869"/>
              <a:gd name="connsiteY2" fmla="*/ 298383 h 2800952"/>
              <a:gd name="connsiteX3" fmla="*/ 606391 w 4369869"/>
              <a:gd name="connsiteY3" fmla="*/ 269507 h 2800952"/>
              <a:gd name="connsiteX4" fmla="*/ 818147 w 4369869"/>
              <a:gd name="connsiteY4" fmla="*/ 269507 h 2800952"/>
              <a:gd name="connsiteX5" fmla="*/ 933650 w 4369869"/>
              <a:gd name="connsiteY5" fmla="*/ 365760 h 2800952"/>
              <a:gd name="connsiteX6" fmla="*/ 1193532 w 4369869"/>
              <a:gd name="connsiteY6" fmla="*/ 567891 h 2800952"/>
              <a:gd name="connsiteX7" fmla="*/ 1289785 w 4369869"/>
              <a:gd name="connsiteY7" fmla="*/ 683394 h 2800952"/>
              <a:gd name="connsiteX8" fmla="*/ 1405288 w 4369869"/>
              <a:gd name="connsiteY8" fmla="*/ 818147 h 2800952"/>
              <a:gd name="connsiteX9" fmla="*/ 1443789 w 4369869"/>
              <a:gd name="connsiteY9" fmla="*/ 914400 h 2800952"/>
              <a:gd name="connsiteX10" fmla="*/ 1540042 w 4369869"/>
              <a:gd name="connsiteY10" fmla="*/ 1029903 h 2800952"/>
              <a:gd name="connsiteX11" fmla="*/ 1626669 w 4369869"/>
              <a:gd name="connsiteY11" fmla="*/ 1135781 h 2800952"/>
              <a:gd name="connsiteX12" fmla="*/ 1684421 w 4369869"/>
              <a:gd name="connsiteY12" fmla="*/ 1270535 h 2800952"/>
              <a:gd name="connsiteX13" fmla="*/ 1722922 w 4369869"/>
              <a:gd name="connsiteY13" fmla="*/ 1424539 h 2800952"/>
              <a:gd name="connsiteX14" fmla="*/ 1838425 w 4369869"/>
              <a:gd name="connsiteY14" fmla="*/ 1578543 h 2800952"/>
              <a:gd name="connsiteX15" fmla="*/ 1944303 w 4369869"/>
              <a:gd name="connsiteY15" fmla="*/ 1771049 h 2800952"/>
              <a:gd name="connsiteX16" fmla="*/ 1944303 w 4369869"/>
              <a:gd name="connsiteY16" fmla="*/ 1934678 h 2800952"/>
              <a:gd name="connsiteX17" fmla="*/ 2021305 w 4369869"/>
              <a:gd name="connsiteY17" fmla="*/ 2098307 h 2800952"/>
              <a:gd name="connsiteX18" fmla="*/ 2069431 w 4369869"/>
              <a:gd name="connsiteY18" fmla="*/ 2310063 h 2800952"/>
              <a:gd name="connsiteX19" fmla="*/ 2040556 w 4369869"/>
              <a:gd name="connsiteY19" fmla="*/ 2541070 h 2800952"/>
              <a:gd name="connsiteX20" fmla="*/ 2098307 w 4369869"/>
              <a:gd name="connsiteY20" fmla="*/ 2723950 h 2800952"/>
              <a:gd name="connsiteX21" fmla="*/ 2117558 w 4369869"/>
              <a:gd name="connsiteY21" fmla="*/ 2800952 h 2800952"/>
              <a:gd name="connsiteX22" fmla="*/ 2483318 w 4369869"/>
              <a:gd name="connsiteY22" fmla="*/ 2550695 h 2800952"/>
              <a:gd name="connsiteX23" fmla="*/ 2618071 w 4369869"/>
              <a:gd name="connsiteY23" fmla="*/ 2387065 h 2800952"/>
              <a:gd name="connsiteX24" fmla="*/ 2810577 w 4369869"/>
              <a:gd name="connsiteY24" fmla="*/ 2127183 h 2800952"/>
              <a:gd name="connsiteX25" fmla="*/ 3272589 w 4369869"/>
              <a:gd name="connsiteY25" fmla="*/ 2223436 h 2800952"/>
              <a:gd name="connsiteX26" fmla="*/ 3368842 w 4369869"/>
              <a:gd name="connsiteY26" fmla="*/ 2242686 h 2800952"/>
              <a:gd name="connsiteX27" fmla="*/ 3859730 w 4369869"/>
              <a:gd name="connsiteY27" fmla="*/ 2444817 h 2800952"/>
              <a:gd name="connsiteX28" fmla="*/ 4369869 w 4369869"/>
              <a:gd name="connsiteY28" fmla="*/ 2685449 h 2800952"/>
              <a:gd name="connsiteX29" fmla="*/ 4350619 w 4369869"/>
              <a:gd name="connsiteY29" fmla="*/ 2002055 h 2800952"/>
              <a:gd name="connsiteX30" fmla="*/ 4023360 w 4369869"/>
              <a:gd name="connsiteY30" fmla="*/ 1925053 h 2800952"/>
              <a:gd name="connsiteX31" fmla="*/ 3638349 w 4369869"/>
              <a:gd name="connsiteY31" fmla="*/ 1925053 h 2800952"/>
              <a:gd name="connsiteX32" fmla="*/ 3262964 w 4369869"/>
              <a:gd name="connsiteY32" fmla="*/ 1848051 h 2800952"/>
              <a:gd name="connsiteX33" fmla="*/ 2772076 w 4369869"/>
              <a:gd name="connsiteY33" fmla="*/ 1809550 h 2800952"/>
              <a:gd name="connsiteX34" fmla="*/ 2627697 w 4369869"/>
              <a:gd name="connsiteY34" fmla="*/ 1857676 h 2800952"/>
              <a:gd name="connsiteX35" fmla="*/ 2300438 w 4369869"/>
              <a:gd name="connsiteY35" fmla="*/ 1857676 h 2800952"/>
              <a:gd name="connsiteX36" fmla="*/ 2281187 w 4369869"/>
              <a:gd name="connsiteY36" fmla="*/ 1607419 h 2800952"/>
              <a:gd name="connsiteX37" fmla="*/ 2088682 w 4369869"/>
              <a:gd name="connsiteY37" fmla="*/ 1232034 h 2800952"/>
              <a:gd name="connsiteX38" fmla="*/ 1905802 w 4369869"/>
              <a:gd name="connsiteY38" fmla="*/ 837398 h 2800952"/>
              <a:gd name="connsiteX39" fmla="*/ 1597793 w 4369869"/>
              <a:gd name="connsiteY39" fmla="*/ 365760 h 2800952"/>
              <a:gd name="connsiteX40" fmla="*/ 1386038 w 4369869"/>
              <a:gd name="connsiteY40" fmla="*/ 269507 h 2800952"/>
              <a:gd name="connsiteX41" fmla="*/ 1126156 w 4369869"/>
              <a:gd name="connsiteY41" fmla="*/ 105878 h 2800952"/>
              <a:gd name="connsiteX42" fmla="*/ 837398 w 4369869"/>
              <a:gd name="connsiteY42" fmla="*/ 0 h 2800952"/>
              <a:gd name="connsiteX43" fmla="*/ 596766 w 4369869"/>
              <a:gd name="connsiteY43" fmla="*/ 0 h 2800952"/>
              <a:gd name="connsiteX44" fmla="*/ 375385 w 4369869"/>
              <a:gd name="connsiteY44" fmla="*/ 9625 h 2800952"/>
              <a:gd name="connsiteX45" fmla="*/ 192505 w 4369869"/>
              <a:gd name="connsiteY45" fmla="*/ 19251 h 2800952"/>
              <a:gd name="connsiteX46" fmla="*/ 0 w 4369869"/>
              <a:gd name="connsiteY46" fmla="*/ 462013 h 2800952"/>
              <a:gd name="connsiteX47" fmla="*/ 38501 w 4369869"/>
              <a:gd name="connsiteY47" fmla="*/ 712270 h 280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369869" h="2800952">
                <a:moveTo>
                  <a:pt x="38501" y="712270"/>
                </a:moveTo>
                <a:lnTo>
                  <a:pt x="269507" y="394636"/>
                </a:lnTo>
                <a:lnTo>
                  <a:pt x="452387" y="298383"/>
                </a:lnTo>
                <a:lnTo>
                  <a:pt x="606391" y="269507"/>
                </a:lnTo>
                <a:lnTo>
                  <a:pt x="818147" y="269507"/>
                </a:lnTo>
                <a:lnTo>
                  <a:pt x="933650" y="365760"/>
                </a:lnTo>
                <a:lnTo>
                  <a:pt x="1193532" y="567891"/>
                </a:lnTo>
                <a:lnTo>
                  <a:pt x="1289785" y="683394"/>
                </a:lnTo>
                <a:lnTo>
                  <a:pt x="1405288" y="818147"/>
                </a:lnTo>
                <a:lnTo>
                  <a:pt x="1443789" y="914400"/>
                </a:lnTo>
                <a:lnTo>
                  <a:pt x="1540042" y="1029903"/>
                </a:lnTo>
                <a:lnTo>
                  <a:pt x="1626669" y="1135781"/>
                </a:lnTo>
                <a:lnTo>
                  <a:pt x="1684421" y="1270535"/>
                </a:lnTo>
                <a:lnTo>
                  <a:pt x="1722922" y="1424539"/>
                </a:lnTo>
                <a:lnTo>
                  <a:pt x="1838425" y="1578543"/>
                </a:lnTo>
                <a:lnTo>
                  <a:pt x="1944303" y="1771049"/>
                </a:lnTo>
                <a:lnTo>
                  <a:pt x="1944303" y="1934678"/>
                </a:lnTo>
                <a:lnTo>
                  <a:pt x="2021305" y="2098307"/>
                </a:lnTo>
                <a:lnTo>
                  <a:pt x="2069431" y="2310063"/>
                </a:lnTo>
                <a:lnTo>
                  <a:pt x="2040556" y="2541070"/>
                </a:lnTo>
                <a:lnTo>
                  <a:pt x="2098307" y="2723950"/>
                </a:lnTo>
                <a:lnTo>
                  <a:pt x="2117558" y="2800952"/>
                </a:lnTo>
                <a:lnTo>
                  <a:pt x="2483318" y="2550695"/>
                </a:lnTo>
                <a:lnTo>
                  <a:pt x="2618071" y="2387065"/>
                </a:lnTo>
                <a:lnTo>
                  <a:pt x="2810577" y="2127183"/>
                </a:lnTo>
                <a:lnTo>
                  <a:pt x="3272589" y="2223436"/>
                </a:lnTo>
                <a:lnTo>
                  <a:pt x="3368842" y="2242686"/>
                </a:lnTo>
                <a:lnTo>
                  <a:pt x="3859730" y="2444817"/>
                </a:lnTo>
                <a:lnTo>
                  <a:pt x="4369869" y="2685449"/>
                </a:lnTo>
                <a:lnTo>
                  <a:pt x="4350619" y="2002055"/>
                </a:lnTo>
                <a:lnTo>
                  <a:pt x="4023360" y="1925053"/>
                </a:lnTo>
                <a:lnTo>
                  <a:pt x="3638349" y="1925053"/>
                </a:lnTo>
                <a:lnTo>
                  <a:pt x="3262964" y="1848051"/>
                </a:lnTo>
                <a:lnTo>
                  <a:pt x="2772076" y="1809550"/>
                </a:lnTo>
                <a:lnTo>
                  <a:pt x="2627697" y="1857676"/>
                </a:lnTo>
                <a:lnTo>
                  <a:pt x="2300438" y="1857676"/>
                </a:lnTo>
                <a:lnTo>
                  <a:pt x="2281187" y="1607419"/>
                </a:lnTo>
                <a:lnTo>
                  <a:pt x="2088682" y="1232034"/>
                </a:lnTo>
                <a:lnTo>
                  <a:pt x="1905802" y="837398"/>
                </a:lnTo>
                <a:lnTo>
                  <a:pt x="1597793" y="365760"/>
                </a:lnTo>
                <a:lnTo>
                  <a:pt x="1386038" y="269507"/>
                </a:lnTo>
                <a:lnTo>
                  <a:pt x="1126156" y="105878"/>
                </a:lnTo>
                <a:lnTo>
                  <a:pt x="837398" y="0"/>
                </a:lnTo>
                <a:lnTo>
                  <a:pt x="596766" y="0"/>
                </a:lnTo>
                <a:lnTo>
                  <a:pt x="375385" y="9625"/>
                </a:lnTo>
                <a:lnTo>
                  <a:pt x="192505" y="19251"/>
                </a:lnTo>
                <a:lnTo>
                  <a:pt x="0" y="462013"/>
                </a:lnTo>
                <a:lnTo>
                  <a:pt x="38501" y="71227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AR"/>
          </a:p>
        </p:txBody>
      </p:sp>
      <p:sp>
        <p:nvSpPr>
          <p:cNvPr id="58373" name="CuadroTexto 6">
            <a:extLst>
              <a:ext uri="{FF2B5EF4-FFF2-40B4-BE49-F238E27FC236}">
                <a16:creationId xmlns:a16="http://schemas.microsoft.com/office/drawing/2014/main" xmlns="" id="{F9DC0DAB-640C-4C1E-90D5-CC41E39514C2}"/>
              </a:ext>
            </a:extLst>
          </p:cNvPr>
          <p:cNvSpPr txBox="1">
            <a:spLocks noChangeArrowheads="1"/>
          </p:cNvSpPr>
          <p:nvPr/>
        </p:nvSpPr>
        <p:spPr bwMode="auto">
          <a:xfrm rot="-598519">
            <a:off x="3863975" y="4446588"/>
            <a:ext cx="2644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AR" altLang="pt-BR" sz="1800">
                <a:solidFill>
                  <a:schemeClr val="bg1"/>
                </a:solidFill>
                <a:latin typeface="Times New Roman" panose="02020603050405020304" pitchFamily="18" charset="0"/>
              </a:rPr>
              <a:t>INGUINAL LIGAMENT</a:t>
            </a:r>
          </a:p>
        </p:txBody>
      </p:sp>
      <p:sp>
        <p:nvSpPr>
          <p:cNvPr id="58374" name="CuadroTexto 7">
            <a:extLst>
              <a:ext uri="{FF2B5EF4-FFF2-40B4-BE49-F238E27FC236}">
                <a16:creationId xmlns:a16="http://schemas.microsoft.com/office/drawing/2014/main" xmlns="" id="{AC928B16-9BE4-4E01-B0AF-D560428C5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213" y="2636838"/>
            <a:ext cx="2311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AR" altLang="pt-BR" sz="1800">
                <a:solidFill>
                  <a:schemeClr val="bg1"/>
                </a:solidFill>
                <a:latin typeface="Times New Roman" panose="02020603050405020304" pitchFamily="18" charset="0"/>
              </a:rPr>
              <a:t>CONJOINT TENDON</a:t>
            </a:r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015E2CDB-8928-4272-9E97-4FF0D8084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695" r="7939" b="9997"/>
          <a:stretch/>
        </p:blipFill>
        <p:spPr bwMode="auto">
          <a:xfrm>
            <a:off x="8335612" y="6263790"/>
            <a:ext cx="757791" cy="503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http://cirugiabb.com.ar/img/logo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601980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2">
            <a:extLst>
              <a:ext uri="{FF2B5EF4-FFF2-40B4-BE49-F238E27FC236}">
                <a16:creationId xmlns:a16="http://schemas.microsoft.com/office/drawing/2014/main" xmlns="" id="{1CFABCE6-63D0-4EC4-B22B-D6C5CF336B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742" t="5510" r="5525"/>
          <a:stretch/>
        </p:blipFill>
        <p:spPr bwMode="auto">
          <a:xfrm>
            <a:off x="107504" y="692696"/>
            <a:ext cx="8853615" cy="564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rma libre 3">
            <a:extLst>
              <a:ext uri="{FF2B5EF4-FFF2-40B4-BE49-F238E27FC236}">
                <a16:creationId xmlns:a16="http://schemas.microsoft.com/office/drawing/2014/main" xmlns="" id="{3A39A05C-638D-488B-AA2A-C43F838BAA60}"/>
              </a:ext>
            </a:extLst>
          </p:cNvPr>
          <p:cNvSpPr/>
          <p:nvPr/>
        </p:nvSpPr>
        <p:spPr>
          <a:xfrm>
            <a:off x="4524375" y="4138613"/>
            <a:ext cx="4349750" cy="1598612"/>
          </a:xfrm>
          <a:custGeom>
            <a:avLst/>
            <a:gdLst>
              <a:gd name="connsiteX0" fmla="*/ 4350619 w 4350619"/>
              <a:gd name="connsiteY0" fmla="*/ 914400 h 1597794"/>
              <a:gd name="connsiteX1" fmla="*/ 3888606 w 4350619"/>
              <a:gd name="connsiteY1" fmla="*/ 712270 h 1597794"/>
              <a:gd name="connsiteX2" fmla="*/ 3426593 w 4350619"/>
              <a:gd name="connsiteY2" fmla="*/ 548640 h 1597794"/>
              <a:gd name="connsiteX3" fmla="*/ 3012707 w 4350619"/>
              <a:gd name="connsiteY3" fmla="*/ 548640 h 1597794"/>
              <a:gd name="connsiteX4" fmla="*/ 2377440 w 4350619"/>
              <a:gd name="connsiteY4" fmla="*/ 587141 h 1597794"/>
              <a:gd name="connsiteX5" fmla="*/ 1886551 w 4350619"/>
              <a:gd name="connsiteY5" fmla="*/ 760396 h 1597794"/>
              <a:gd name="connsiteX6" fmla="*/ 1511166 w 4350619"/>
              <a:gd name="connsiteY6" fmla="*/ 1029903 h 1597794"/>
              <a:gd name="connsiteX7" fmla="*/ 1251284 w 4350619"/>
              <a:gd name="connsiteY7" fmla="*/ 1222409 h 1597794"/>
              <a:gd name="connsiteX8" fmla="*/ 837398 w 4350619"/>
              <a:gd name="connsiteY8" fmla="*/ 1597794 h 1597794"/>
              <a:gd name="connsiteX9" fmla="*/ 673768 w 4350619"/>
              <a:gd name="connsiteY9" fmla="*/ 1155032 h 1597794"/>
              <a:gd name="connsiteX10" fmla="*/ 548640 w 4350619"/>
              <a:gd name="connsiteY10" fmla="*/ 1029903 h 1597794"/>
              <a:gd name="connsiteX11" fmla="*/ 211755 w 4350619"/>
              <a:gd name="connsiteY11" fmla="*/ 644893 h 1597794"/>
              <a:gd name="connsiteX12" fmla="*/ 0 w 4350619"/>
              <a:gd name="connsiteY12" fmla="*/ 404261 h 1597794"/>
              <a:gd name="connsiteX13" fmla="*/ 924025 w 4350619"/>
              <a:gd name="connsiteY13" fmla="*/ 211756 h 1597794"/>
              <a:gd name="connsiteX14" fmla="*/ 1270534 w 4350619"/>
              <a:gd name="connsiteY14" fmla="*/ 115503 h 1597794"/>
              <a:gd name="connsiteX15" fmla="*/ 1597793 w 4350619"/>
              <a:gd name="connsiteY15" fmla="*/ 0 h 1597794"/>
              <a:gd name="connsiteX16" fmla="*/ 2011680 w 4350619"/>
              <a:gd name="connsiteY16" fmla="*/ 38501 h 1597794"/>
              <a:gd name="connsiteX17" fmla="*/ 2627697 w 4350619"/>
              <a:gd name="connsiteY17" fmla="*/ 67377 h 1597794"/>
              <a:gd name="connsiteX18" fmla="*/ 3147461 w 4350619"/>
              <a:gd name="connsiteY18" fmla="*/ 105878 h 1597794"/>
              <a:gd name="connsiteX19" fmla="*/ 3782728 w 4350619"/>
              <a:gd name="connsiteY19" fmla="*/ 202131 h 1597794"/>
              <a:gd name="connsiteX20" fmla="*/ 4331368 w 4350619"/>
              <a:gd name="connsiteY20" fmla="*/ 308009 h 1597794"/>
              <a:gd name="connsiteX21" fmla="*/ 4350619 w 4350619"/>
              <a:gd name="connsiteY21" fmla="*/ 914400 h 159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50619" h="1597794">
                <a:moveTo>
                  <a:pt x="4350619" y="914400"/>
                </a:moveTo>
                <a:lnTo>
                  <a:pt x="3888606" y="712270"/>
                </a:lnTo>
                <a:lnTo>
                  <a:pt x="3426593" y="548640"/>
                </a:lnTo>
                <a:lnTo>
                  <a:pt x="3012707" y="548640"/>
                </a:lnTo>
                <a:lnTo>
                  <a:pt x="2377440" y="587141"/>
                </a:lnTo>
                <a:lnTo>
                  <a:pt x="1886551" y="760396"/>
                </a:lnTo>
                <a:lnTo>
                  <a:pt x="1511166" y="1029903"/>
                </a:lnTo>
                <a:lnTo>
                  <a:pt x="1251284" y="1222409"/>
                </a:lnTo>
                <a:lnTo>
                  <a:pt x="837398" y="1597794"/>
                </a:lnTo>
                <a:lnTo>
                  <a:pt x="673768" y="1155032"/>
                </a:lnTo>
                <a:lnTo>
                  <a:pt x="548640" y="1029903"/>
                </a:lnTo>
                <a:lnTo>
                  <a:pt x="211755" y="644893"/>
                </a:lnTo>
                <a:lnTo>
                  <a:pt x="0" y="404261"/>
                </a:lnTo>
                <a:lnTo>
                  <a:pt x="924025" y="211756"/>
                </a:lnTo>
                <a:lnTo>
                  <a:pt x="1270534" y="115503"/>
                </a:lnTo>
                <a:lnTo>
                  <a:pt x="1597793" y="0"/>
                </a:lnTo>
                <a:lnTo>
                  <a:pt x="2011680" y="38501"/>
                </a:lnTo>
                <a:lnTo>
                  <a:pt x="2627697" y="67377"/>
                </a:lnTo>
                <a:lnTo>
                  <a:pt x="3147461" y="105878"/>
                </a:lnTo>
                <a:lnTo>
                  <a:pt x="3782728" y="202131"/>
                </a:lnTo>
                <a:lnTo>
                  <a:pt x="4331368" y="308009"/>
                </a:lnTo>
                <a:lnTo>
                  <a:pt x="4350619" y="91440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AR"/>
          </a:p>
        </p:txBody>
      </p:sp>
      <p:sp>
        <p:nvSpPr>
          <p:cNvPr id="59396" name="CuadroTexto 6">
            <a:extLst>
              <a:ext uri="{FF2B5EF4-FFF2-40B4-BE49-F238E27FC236}">
                <a16:creationId xmlns:a16="http://schemas.microsoft.com/office/drawing/2014/main" xmlns="" id="{E422B9D3-3F4C-44A2-AF95-5BF76F826130}"/>
              </a:ext>
            </a:extLst>
          </p:cNvPr>
          <p:cNvSpPr txBox="1">
            <a:spLocks noChangeArrowheads="1"/>
          </p:cNvSpPr>
          <p:nvPr/>
        </p:nvSpPr>
        <p:spPr bwMode="auto">
          <a:xfrm rot="-598519">
            <a:off x="5060950" y="4394200"/>
            <a:ext cx="2644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AR" altLang="pt-BR" sz="1800">
                <a:solidFill>
                  <a:schemeClr val="bg1"/>
                </a:solidFill>
                <a:latin typeface="Times New Roman" panose="02020603050405020304" pitchFamily="18" charset="0"/>
              </a:rPr>
              <a:t>INGUINAL LIGAMENT</a:t>
            </a:r>
          </a:p>
        </p:txBody>
      </p:sp>
      <p:sp>
        <p:nvSpPr>
          <p:cNvPr id="12" name="Forma libre 11">
            <a:extLst>
              <a:ext uri="{FF2B5EF4-FFF2-40B4-BE49-F238E27FC236}">
                <a16:creationId xmlns:a16="http://schemas.microsoft.com/office/drawing/2014/main" xmlns="" id="{71B2E8A1-DAC2-4A2D-A66A-EA3A8A6BC89F}"/>
              </a:ext>
            </a:extLst>
          </p:cNvPr>
          <p:cNvSpPr/>
          <p:nvPr/>
        </p:nvSpPr>
        <p:spPr>
          <a:xfrm>
            <a:off x="3878263" y="2387600"/>
            <a:ext cx="5014912" cy="1490663"/>
          </a:xfrm>
          <a:custGeom>
            <a:avLst/>
            <a:gdLst>
              <a:gd name="connsiteX0" fmla="*/ 5005137 w 5014762"/>
              <a:gd name="connsiteY0" fmla="*/ 1126156 h 1491916"/>
              <a:gd name="connsiteX1" fmla="*/ 4591251 w 5014762"/>
              <a:gd name="connsiteY1" fmla="*/ 1222409 h 1491916"/>
              <a:gd name="connsiteX2" fmla="*/ 4061861 w 5014762"/>
              <a:gd name="connsiteY2" fmla="*/ 1212783 h 1491916"/>
              <a:gd name="connsiteX3" fmla="*/ 3801979 w 5014762"/>
              <a:gd name="connsiteY3" fmla="*/ 1318661 h 1491916"/>
              <a:gd name="connsiteX4" fmla="*/ 3282215 w 5014762"/>
              <a:gd name="connsiteY4" fmla="*/ 1453415 h 1491916"/>
              <a:gd name="connsiteX5" fmla="*/ 2550695 w 5014762"/>
              <a:gd name="connsiteY5" fmla="*/ 1453415 h 1491916"/>
              <a:gd name="connsiteX6" fmla="*/ 2175310 w 5014762"/>
              <a:gd name="connsiteY6" fmla="*/ 1491916 h 1491916"/>
              <a:gd name="connsiteX7" fmla="*/ 1867301 w 5014762"/>
              <a:gd name="connsiteY7" fmla="*/ 1212783 h 1491916"/>
              <a:gd name="connsiteX8" fmla="*/ 1453415 w 5014762"/>
              <a:gd name="connsiteY8" fmla="*/ 885524 h 1491916"/>
              <a:gd name="connsiteX9" fmla="*/ 1145406 w 5014762"/>
              <a:gd name="connsiteY9" fmla="*/ 731520 h 1491916"/>
              <a:gd name="connsiteX10" fmla="*/ 818147 w 5014762"/>
              <a:gd name="connsiteY10" fmla="*/ 693019 h 1491916"/>
              <a:gd name="connsiteX11" fmla="*/ 413886 w 5014762"/>
              <a:gd name="connsiteY11" fmla="*/ 683394 h 1491916"/>
              <a:gd name="connsiteX12" fmla="*/ 38501 w 5014762"/>
              <a:gd name="connsiteY12" fmla="*/ 683394 h 1491916"/>
              <a:gd name="connsiteX13" fmla="*/ 0 w 5014762"/>
              <a:gd name="connsiteY13" fmla="*/ 423512 h 1491916"/>
              <a:gd name="connsiteX14" fmla="*/ 0 w 5014762"/>
              <a:gd name="connsiteY14" fmla="*/ 163630 h 1491916"/>
              <a:gd name="connsiteX15" fmla="*/ 192505 w 5014762"/>
              <a:gd name="connsiteY15" fmla="*/ 19251 h 1491916"/>
              <a:gd name="connsiteX16" fmla="*/ 673768 w 5014762"/>
              <a:gd name="connsiteY16" fmla="*/ 0 h 1491916"/>
              <a:gd name="connsiteX17" fmla="*/ 847023 w 5014762"/>
              <a:gd name="connsiteY17" fmla="*/ 57752 h 1491916"/>
              <a:gd name="connsiteX18" fmla="*/ 1001027 w 5014762"/>
              <a:gd name="connsiteY18" fmla="*/ 105878 h 1491916"/>
              <a:gd name="connsiteX19" fmla="*/ 1299411 w 5014762"/>
              <a:gd name="connsiteY19" fmla="*/ 173255 h 1491916"/>
              <a:gd name="connsiteX20" fmla="*/ 1549667 w 5014762"/>
              <a:gd name="connsiteY20" fmla="*/ 221381 h 1491916"/>
              <a:gd name="connsiteX21" fmla="*/ 1761423 w 5014762"/>
              <a:gd name="connsiteY21" fmla="*/ 279133 h 1491916"/>
              <a:gd name="connsiteX22" fmla="*/ 1857676 w 5014762"/>
              <a:gd name="connsiteY22" fmla="*/ 385011 h 1491916"/>
              <a:gd name="connsiteX23" fmla="*/ 2030931 w 5014762"/>
              <a:gd name="connsiteY23" fmla="*/ 481263 h 1491916"/>
              <a:gd name="connsiteX24" fmla="*/ 2233061 w 5014762"/>
              <a:gd name="connsiteY24" fmla="*/ 625642 h 1491916"/>
              <a:gd name="connsiteX25" fmla="*/ 2492943 w 5014762"/>
              <a:gd name="connsiteY25" fmla="*/ 770021 h 1491916"/>
              <a:gd name="connsiteX26" fmla="*/ 2714324 w 5014762"/>
              <a:gd name="connsiteY26" fmla="*/ 827773 h 1491916"/>
              <a:gd name="connsiteX27" fmla="*/ 2983832 w 5014762"/>
              <a:gd name="connsiteY27" fmla="*/ 885524 h 1491916"/>
              <a:gd name="connsiteX28" fmla="*/ 3330341 w 5014762"/>
              <a:gd name="connsiteY28" fmla="*/ 914400 h 1491916"/>
              <a:gd name="connsiteX29" fmla="*/ 3609474 w 5014762"/>
              <a:gd name="connsiteY29" fmla="*/ 827773 h 1491916"/>
              <a:gd name="connsiteX30" fmla="*/ 3850105 w 5014762"/>
              <a:gd name="connsiteY30" fmla="*/ 760396 h 1491916"/>
              <a:gd name="connsiteX31" fmla="*/ 4158114 w 5014762"/>
              <a:gd name="connsiteY31" fmla="*/ 693019 h 1491916"/>
              <a:gd name="connsiteX32" fmla="*/ 4408371 w 5014762"/>
              <a:gd name="connsiteY32" fmla="*/ 693019 h 1491916"/>
              <a:gd name="connsiteX33" fmla="*/ 4822257 w 5014762"/>
              <a:gd name="connsiteY33" fmla="*/ 741146 h 1491916"/>
              <a:gd name="connsiteX34" fmla="*/ 5014762 w 5014762"/>
              <a:gd name="connsiteY34" fmla="*/ 750771 h 1491916"/>
              <a:gd name="connsiteX35" fmla="*/ 5005137 w 5014762"/>
              <a:gd name="connsiteY35" fmla="*/ 1126156 h 149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14762" h="1491916">
                <a:moveTo>
                  <a:pt x="5005137" y="1126156"/>
                </a:moveTo>
                <a:lnTo>
                  <a:pt x="4591251" y="1222409"/>
                </a:lnTo>
                <a:lnTo>
                  <a:pt x="4061861" y="1212783"/>
                </a:lnTo>
                <a:lnTo>
                  <a:pt x="3801979" y="1318661"/>
                </a:lnTo>
                <a:lnTo>
                  <a:pt x="3282215" y="1453415"/>
                </a:lnTo>
                <a:lnTo>
                  <a:pt x="2550695" y="1453415"/>
                </a:lnTo>
                <a:lnTo>
                  <a:pt x="2175310" y="1491916"/>
                </a:lnTo>
                <a:lnTo>
                  <a:pt x="1867301" y="1212783"/>
                </a:lnTo>
                <a:lnTo>
                  <a:pt x="1453415" y="885524"/>
                </a:lnTo>
                <a:lnTo>
                  <a:pt x="1145406" y="731520"/>
                </a:lnTo>
                <a:lnTo>
                  <a:pt x="818147" y="693019"/>
                </a:lnTo>
                <a:lnTo>
                  <a:pt x="413886" y="683394"/>
                </a:lnTo>
                <a:lnTo>
                  <a:pt x="38501" y="683394"/>
                </a:lnTo>
                <a:lnTo>
                  <a:pt x="0" y="423512"/>
                </a:lnTo>
                <a:lnTo>
                  <a:pt x="0" y="163630"/>
                </a:lnTo>
                <a:lnTo>
                  <a:pt x="192505" y="19251"/>
                </a:lnTo>
                <a:lnTo>
                  <a:pt x="673768" y="0"/>
                </a:lnTo>
                <a:lnTo>
                  <a:pt x="847023" y="57752"/>
                </a:lnTo>
                <a:lnTo>
                  <a:pt x="1001027" y="105878"/>
                </a:lnTo>
                <a:lnTo>
                  <a:pt x="1299411" y="173255"/>
                </a:lnTo>
                <a:lnTo>
                  <a:pt x="1549667" y="221381"/>
                </a:lnTo>
                <a:lnTo>
                  <a:pt x="1761423" y="279133"/>
                </a:lnTo>
                <a:lnTo>
                  <a:pt x="1857676" y="385011"/>
                </a:lnTo>
                <a:lnTo>
                  <a:pt x="2030931" y="481263"/>
                </a:lnTo>
                <a:lnTo>
                  <a:pt x="2233061" y="625642"/>
                </a:lnTo>
                <a:lnTo>
                  <a:pt x="2492943" y="770021"/>
                </a:lnTo>
                <a:lnTo>
                  <a:pt x="2714324" y="827773"/>
                </a:lnTo>
                <a:lnTo>
                  <a:pt x="2983832" y="885524"/>
                </a:lnTo>
                <a:lnTo>
                  <a:pt x="3330341" y="914400"/>
                </a:lnTo>
                <a:lnTo>
                  <a:pt x="3609474" y="827773"/>
                </a:lnTo>
                <a:lnTo>
                  <a:pt x="3850105" y="760396"/>
                </a:lnTo>
                <a:lnTo>
                  <a:pt x="4158114" y="693019"/>
                </a:lnTo>
                <a:lnTo>
                  <a:pt x="4408371" y="693019"/>
                </a:lnTo>
                <a:lnTo>
                  <a:pt x="4822257" y="741146"/>
                </a:lnTo>
                <a:lnTo>
                  <a:pt x="5014762" y="750771"/>
                </a:lnTo>
                <a:lnTo>
                  <a:pt x="5005137" y="1126156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AR"/>
          </a:p>
        </p:txBody>
      </p:sp>
      <p:sp>
        <p:nvSpPr>
          <p:cNvPr id="59398" name="CuadroTexto 7">
            <a:extLst>
              <a:ext uri="{FF2B5EF4-FFF2-40B4-BE49-F238E27FC236}">
                <a16:creationId xmlns:a16="http://schemas.microsoft.com/office/drawing/2014/main" xmlns="" id="{4D6CCC86-D22D-4E93-9970-68B29C12F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294063"/>
            <a:ext cx="2311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AR" altLang="pt-BR" sz="1800">
                <a:solidFill>
                  <a:schemeClr val="bg1"/>
                </a:solidFill>
                <a:latin typeface="Times New Roman" panose="02020603050405020304" pitchFamily="18" charset="0"/>
              </a:rPr>
              <a:t>CONJOINT TENDON</a:t>
            </a:r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98B82B4E-10B9-4946-9579-3607532C6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695" r="7939" b="9997"/>
          <a:stretch/>
        </p:blipFill>
        <p:spPr bwMode="auto">
          <a:xfrm>
            <a:off x="8110862" y="6114376"/>
            <a:ext cx="986332" cy="655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http://cirugiabb.com.ar/img/logo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925" y="6129586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87C6CD84-E696-4F22-A221-20403F934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-307479"/>
            <a:ext cx="9144000" cy="1143001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</a:lstStyle>
          <a:p>
            <a:pPr algn="ctr" defTabSz="457200">
              <a:defRPr/>
            </a:pPr>
            <a:r>
              <a:rPr lang="es-AR" altLang="es-AR" sz="240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</a:rPr>
              <a:t> </a:t>
            </a:r>
            <a:r>
              <a:rPr lang="en-US" sz="240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altLang="es-AR" sz="240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37891" name="Grupo 16">
            <a:extLst>
              <a:ext uri="{FF2B5EF4-FFF2-40B4-BE49-F238E27FC236}">
                <a16:creationId xmlns:a16="http://schemas.microsoft.com/office/drawing/2014/main" xmlns="" id="{C8EB69F5-C2AB-4A5A-967A-EB56DD255FF2}"/>
              </a:ext>
            </a:extLst>
          </p:cNvPr>
          <p:cNvGrpSpPr>
            <a:grpSpLocks/>
          </p:cNvGrpSpPr>
          <p:nvPr/>
        </p:nvGrpSpPr>
        <p:grpSpPr bwMode="auto">
          <a:xfrm>
            <a:off x="-4763" y="617538"/>
            <a:ext cx="8864601" cy="5656262"/>
            <a:chOff x="103186" y="689394"/>
            <a:chExt cx="8863711" cy="5656286"/>
          </a:xfrm>
        </p:grpSpPr>
        <p:grpSp>
          <p:nvGrpSpPr>
            <p:cNvPr id="37894" name="Grupo 15">
              <a:extLst>
                <a:ext uri="{FF2B5EF4-FFF2-40B4-BE49-F238E27FC236}">
                  <a16:creationId xmlns:a16="http://schemas.microsoft.com/office/drawing/2014/main" xmlns="" id="{C026BE8E-DC04-41C8-A9BA-333DE1040C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186" y="689394"/>
              <a:ext cx="8863711" cy="5656286"/>
              <a:chOff x="103186" y="689394"/>
              <a:chExt cx="8863711" cy="5656286"/>
            </a:xfrm>
          </p:grpSpPr>
          <p:pic>
            <p:nvPicPr>
              <p:cNvPr id="9" name="Imagen 2">
                <a:extLst>
                  <a:ext uri="{FF2B5EF4-FFF2-40B4-BE49-F238E27FC236}">
                    <a16:creationId xmlns:a16="http://schemas.microsoft.com/office/drawing/2014/main" xmlns="" id="{AA67837A-5CF4-40B4-AAB3-5EE30C8D47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/>
              <a:srcRect l="6742" t="5510" r="5525"/>
              <a:stretch/>
            </p:blipFill>
            <p:spPr bwMode="auto">
              <a:xfrm>
                <a:off x="107504" y="692696"/>
                <a:ext cx="8853615" cy="564435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4" name="Forma libre 3">
                <a:extLst>
                  <a:ext uri="{FF2B5EF4-FFF2-40B4-BE49-F238E27FC236}">
                    <a16:creationId xmlns:a16="http://schemas.microsoft.com/office/drawing/2014/main" xmlns="" id="{FAC53B97-DF4E-408D-9649-8C8CF9980B02}"/>
                  </a:ext>
                </a:extLst>
              </p:cNvPr>
              <p:cNvSpPr/>
              <p:nvPr/>
            </p:nvSpPr>
            <p:spPr>
              <a:xfrm>
                <a:off x="4523930" y="4139046"/>
                <a:ext cx="4349313" cy="1598620"/>
              </a:xfrm>
              <a:custGeom>
                <a:avLst/>
                <a:gdLst>
                  <a:gd name="connsiteX0" fmla="*/ 4350619 w 4350619"/>
                  <a:gd name="connsiteY0" fmla="*/ 914400 h 1597794"/>
                  <a:gd name="connsiteX1" fmla="*/ 3888606 w 4350619"/>
                  <a:gd name="connsiteY1" fmla="*/ 712270 h 1597794"/>
                  <a:gd name="connsiteX2" fmla="*/ 3426593 w 4350619"/>
                  <a:gd name="connsiteY2" fmla="*/ 548640 h 1597794"/>
                  <a:gd name="connsiteX3" fmla="*/ 3012707 w 4350619"/>
                  <a:gd name="connsiteY3" fmla="*/ 548640 h 1597794"/>
                  <a:gd name="connsiteX4" fmla="*/ 2377440 w 4350619"/>
                  <a:gd name="connsiteY4" fmla="*/ 587141 h 1597794"/>
                  <a:gd name="connsiteX5" fmla="*/ 1886551 w 4350619"/>
                  <a:gd name="connsiteY5" fmla="*/ 760396 h 1597794"/>
                  <a:gd name="connsiteX6" fmla="*/ 1511166 w 4350619"/>
                  <a:gd name="connsiteY6" fmla="*/ 1029903 h 1597794"/>
                  <a:gd name="connsiteX7" fmla="*/ 1251284 w 4350619"/>
                  <a:gd name="connsiteY7" fmla="*/ 1222409 h 1597794"/>
                  <a:gd name="connsiteX8" fmla="*/ 837398 w 4350619"/>
                  <a:gd name="connsiteY8" fmla="*/ 1597794 h 1597794"/>
                  <a:gd name="connsiteX9" fmla="*/ 673768 w 4350619"/>
                  <a:gd name="connsiteY9" fmla="*/ 1155032 h 1597794"/>
                  <a:gd name="connsiteX10" fmla="*/ 548640 w 4350619"/>
                  <a:gd name="connsiteY10" fmla="*/ 1029903 h 1597794"/>
                  <a:gd name="connsiteX11" fmla="*/ 211755 w 4350619"/>
                  <a:gd name="connsiteY11" fmla="*/ 644893 h 1597794"/>
                  <a:gd name="connsiteX12" fmla="*/ 0 w 4350619"/>
                  <a:gd name="connsiteY12" fmla="*/ 404261 h 1597794"/>
                  <a:gd name="connsiteX13" fmla="*/ 924025 w 4350619"/>
                  <a:gd name="connsiteY13" fmla="*/ 211756 h 1597794"/>
                  <a:gd name="connsiteX14" fmla="*/ 1270534 w 4350619"/>
                  <a:gd name="connsiteY14" fmla="*/ 115503 h 1597794"/>
                  <a:gd name="connsiteX15" fmla="*/ 1597793 w 4350619"/>
                  <a:gd name="connsiteY15" fmla="*/ 0 h 1597794"/>
                  <a:gd name="connsiteX16" fmla="*/ 2011680 w 4350619"/>
                  <a:gd name="connsiteY16" fmla="*/ 38501 h 1597794"/>
                  <a:gd name="connsiteX17" fmla="*/ 2627697 w 4350619"/>
                  <a:gd name="connsiteY17" fmla="*/ 67377 h 1597794"/>
                  <a:gd name="connsiteX18" fmla="*/ 3147461 w 4350619"/>
                  <a:gd name="connsiteY18" fmla="*/ 105878 h 1597794"/>
                  <a:gd name="connsiteX19" fmla="*/ 3782728 w 4350619"/>
                  <a:gd name="connsiteY19" fmla="*/ 202131 h 1597794"/>
                  <a:gd name="connsiteX20" fmla="*/ 4331368 w 4350619"/>
                  <a:gd name="connsiteY20" fmla="*/ 308009 h 1597794"/>
                  <a:gd name="connsiteX21" fmla="*/ 4350619 w 4350619"/>
                  <a:gd name="connsiteY21" fmla="*/ 914400 h 159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350619" h="1597794">
                    <a:moveTo>
                      <a:pt x="4350619" y="914400"/>
                    </a:moveTo>
                    <a:lnTo>
                      <a:pt x="3888606" y="712270"/>
                    </a:lnTo>
                    <a:lnTo>
                      <a:pt x="3426593" y="548640"/>
                    </a:lnTo>
                    <a:lnTo>
                      <a:pt x="3012707" y="548640"/>
                    </a:lnTo>
                    <a:lnTo>
                      <a:pt x="2377440" y="587141"/>
                    </a:lnTo>
                    <a:lnTo>
                      <a:pt x="1886551" y="760396"/>
                    </a:lnTo>
                    <a:lnTo>
                      <a:pt x="1511166" y="1029903"/>
                    </a:lnTo>
                    <a:lnTo>
                      <a:pt x="1251284" y="1222409"/>
                    </a:lnTo>
                    <a:lnTo>
                      <a:pt x="837398" y="1597794"/>
                    </a:lnTo>
                    <a:lnTo>
                      <a:pt x="673768" y="1155032"/>
                    </a:lnTo>
                    <a:lnTo>
                      <a:pt x="548640" y="1029903"/>
                    </a:lnTo>
                    <a:lnTo>
                      <a:pt x="211755" y="644893"/>
                    </a:lnTo>
                    <a:lnTo>
                      <a:pt x="0" y="404261"/>
                    </a:lnTo>
                    <a:lnTo>
                      <a:pt x="924025" y="211756"/>
                    </a:lnTo>
                    <a:lnTo>
                      <a:pt x="1270534" y="115503"/>
                    </a:lnTo>
                    <a:lnTo>
                      <a:pt x="1597793" y="0"/>
                    </a:lnTo>
                    <a:lnTo>
                      <a:pt x="2011680" y="38501"/>
                    </a:lnTo>
                    <a:lnTo>
                      <a:pt x="2627697" y="67377"/>
                    </a:lnTo>
                    <a:lnTo>
                      <a:pt x="3147461" y="105878"/>
                    </a:lnTo>
                    <a:lnTo>
                      <a:pt x="3782728" y="202131"/>
                    </a:lnTo>
                    <a:lnTo>
                      <a:pt x="4331368" y="308009"/>
                    </a:lnTo>
                    <a:lnTo>
                      <a:pt x="4350619" y="914400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AR"/>
              </a:p>
            </p:txBody>
          </p:sp>
          <p:sp>
            <p:nvSpPr>
              <p:cNvPr id="12" name="Forma libre 11">
                <a:extLst>
                  <a:ext uri="{FF2B5EF4-FFF2-40B4-BE49-F238E27FC236}">
                    <a16:creationId xmlns:a16="http://schemas.microsoft.com/office/drawing/2014/main" xmlns="" id="{80936B15-ADF0-4FE6-96B7-C2ECAC0C64E2}"/>
                  </a:ext>
                </a:extLst>
              </p:cNvPr>
              <p:cNvSpPr/>
              <p:nvPr/>
            </p:nvSpPr>
            <p:spPr>
              <a:xfrm>
                <a:off x="3877883" y="2388026"/>
                <a:ext cx="5014409" cy="1490668"/>
              </a:xfrm>
              <a:custGeom>
                <a:avLst/>
                <a:gdLst>
                  <a:gd name="connsiteX0" fmla="*/ 5005137 w 5014762"/>
                  <a:gd name="connsiteY0" fmla="*/ 1126156 h 1491916"/>
                  <a:gd name="connsiteX1" fmla="*/ 4591251 w 5014762"/>
                  <a:gd name="connsiteY1" fmla="*/ 1222409 h 1491916"/>
                  <a:gd name="connsiteX2" fmla="*/ 4061861 w 5014762"/>
                  <a:gd name="connsiteY2" fmla="*/ 1212783 h 1491916"/>
                  <a:gd name="connsiteX3" fmla="*/ 3801979 w 5014762"/>
                  <a:gd name="connsiteY3" fmla="*/ 1318661 h 1491916"/>
                  <a:gd name="connsiteX4" fmla="*/ 3282215 w 5014762"/>
                  <a:gd name="connsiteY4" fmla="*/ 1453415 h 1491916"/>
                  <a:gd name="connsiteX5" fmla="*/ 2550695 w 5014762"/>
                  <a:gd name="connsiteY5" fmla="*/ 1453415 h 1491916"/>
                  <a:gd name="connsiteX6" fmla="*/ 2175310 w 5014762"/>
                  <a:gd name="connsiteY6" fmla="*/ 1491916 h 1491916"/>
                  <a:gd name="connsiteX7" fmla="*/ 1867301 w 5014762"/>
                  <a:gd name="connsiteY7" fmla="*/ 1212783 h 1491916"/>
                  <a:gd name="connsiteX8" fmla="*/ 1453415 w 5014762"/>
                  <a:gd name="connsiteY8" fmla="*/ 885524 h 1491916"/>
                  <a:gd name="connsiteX9" fmla="*/ 1145406 w 5014762"/>
                  <a:gd name="connsiteY9" fmla="*/ 731520 h 1491916"/>
                  <a:gd name="connsiteX10" fmla="*/ 818147 w 5014762"/>
                  <a:gd name="connsiteY10" fmla="*/ 693019 h 1491916"/>
                  <a:gd name="connsiteX11" fmla="*/ 413886 w 5014762"/>
                  <a:gd name="connsiteY11" fmla="*/ 683394 h 1491916"/>
                  <a:gd name="connsiteX12" fmla="*/ 38501 w 5014762"/>
                  <a:gd name="connsiteY12" fmla="*/ 683394 h 1491916"/>
                  <a:gd name="connsiteX13" fmla="*/ 0 w 5014762"/>
                  <a:gd name="connsiteY13" fmla="*/ 423512 h 1491916"/>
                  <a:gd name="connsiteX14" fmla="*/ 0 w 5014762"/>
                  <a:gd name="connsiteY14" fmla="*/ 163630 h 1491916"/>
                  <a:gd name="connsiteX15" fmla="*/ 192505 w 5014762"/>
                  <a:gd name="connsiteY15" fmla="*/ 19251 h 1491916"/>
                  <a:gd name="connsiteX16" fmla="*/ 673768 w 5014762"/>
                  <a:gd name="connsiteY16" fmla="*/ 0 h 1491916"/>
                  <a:gd name="connsiteX17" fmla="*/ 847023 w 5014762"/>
                  <a:gd name="connsiteY17" fmla="*/ 57752 h 1491916"/>
                  <a:gd name="connsiteX18" fmla="*/ 1001027 w 5014762"/>
                  <a:gd name="connsiteY18" fmla="*/ 105878 h 1491916"/>
                  <a:gd name="connsiteX19" fmla="*/ 1299411 w 5014762"/>
                  <a:gd name="connsiteY19" fmla="*/ 173255 h 1491916"/>
                  <a:gd name="connsiteX20" fmla="*/ 1549667 w 5014762"/>
                  <a:gd name="connsiteY20" fmla="*/ 221381 h 1491916"/>
                  <a:gd name="connsiteX21" fmla="*/ 1761423 w 5014762"/>
                  <a:gd name="connsiteY21" fmla="*/ 279133 h 1491916"/>
                  <a:gd name="connsiteX22" fmla="*/ 1857676 w 5014762"/>
                  <a:gd name="connsiteY22" fmla="*/ 385011 h 1491916"/>
                  <a:gd name="connsiteX23" fmla="*/ 2030931 w 5014762"/>
                  <a:gd name="connsiteY23" fmla="*/ 481263 h 1491916"/>
                  <a:gd name="connsiteX24" fmla="*/ 2233061 w 5014762"/>
                  <a:gd name="connsiteY24" fmla="*/ 625642 h 1491916"/>
                  <a:gd name="connsiteX25" fmla="*/ 2492943 w 5014762"/>
                  <a:gd name="connsiteY25" fmla="*/ 770021 h 1491916"/>
                  <a:gd name="connsiteX26" fmla="*/ 2714324 w 5014762"/>
                  <a:gd name="connsiteY26" fmla="*/ 827773 h 1491916"/>
                  <a:gd name="connsiteX27" fmla="*/ 2983832 w 5014762"/>
                  <a:gd name="connsiteY27" fmla="*/ 885524 h 1491916"/>
                  <a:gd name="connsiteX28" fmla="*/ 3330341 w 5014762"/>
                  <a:gd name="connsiteY28" fmla="*/ 914400 h 1491916"/>
                  <a:gd name="connsiteX29" fmla="*/ 3609474 w 5014762"/>
                  <a:gd name="connsiteY29" fmla="*/ 827773 h 1491916"/>
                  <a:gd name="connsiteX30" fmla="*/ 3850105 w 5014762"/>
                  <a:gd name="connsiteY30" fmla="*/ 760396 h 1491916"/>
                  <a:gd name="connsiteX31" fmla="*/ 4158114 w 5014762"/>
                  <a:gd name="connsiteY31" fmla="*/ 693019 h 1491916"/>
                  <a:gd name="connsiteX32" fmla="*/ 4408371 w 5014762"/>
                  <a:gd name="connsiteY32" fmla="*/ 693019 h 1491916"/>
                  <a:gd name="connsiteX33" fmla="*/ 4822257 w 5014762"/>
                  <a:gd name="connsiteY33" fmla="*/ 741146 h 1491916"/>
                  <a:gd name="connsiteX34" fmla="*/ 5014762 w 5014762"/>
                  <a:gd name="connsiteY34" fmla="*/ 750771 h 1491916"/>
                  <a:gd name="connsiteX35" fmla="*/ 5005137 w 5014762"/>
                  <a:gd name="connsiteY35" fmla="*/ 1126156 h 1491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014762" h="1491916">
                    <a:moveTo>
                      <a:pt x="5005137" y="1126156"/>
                    </a:moveTo>
                    <a:lnTo>
                      <a:pt x="4591251" y="1222409"/>
                    </a:lnTo>
                    <a:lnTo>
                      <a:pt x="4061861" y="1212783"/>
                    </a:lnTo>
                    <a:lnTo>
                      <a:pt x="3801979" y="1318661"/>
                    </a:lnTo>
                    <a:lnTo>
                      <a:pt x="3282215" y="1453415"/>
                    </a:lnTo>
                    <a:lnTo>
                      <a:pt x="2550695" y="1453415"/>
                    </a:lnTo>
                    <a:lnTo>
                      <a:pt x="2175310" y="1491916"/>
                    </a:lnTo>
                    <a:lnTo>
                      <a:pt x="1867301" y="1212783"/>
                    </a:lnTo>
                    <a:lnTo>
                      <a:pt x="1453415" y="885524"/>
                    </a:lnTo>
                    <a:lnTo>
                      <a:pt x="1145406" y="731520"/>
                    </a:lnTo>
                    <a:lnTo>
                      <a:pt x="818147" y="693019"/>
                    </a:lnTo>
                    <a:lnTo>
                      <a:pt x="413886" y="683394"/>
                    </a:lnTo>
                    <a:lnTo>
                      <a:pt x="38501" y="683394"/>
                    </a:lnTo>
                    <a:lnTo>
                      <a:pt x="0" y="423512"/>
                    </a:lnTo>
                    <a:lnTo>
                      <a:pt x="0" y="163630"/>
                    </a:lnTo>
                    <a:lnTo>
                      <a:pt x="192505" y="19251"/>
                    </a:lnTo>
                    <a:lnTo>
                      <a:pt x="673768" y="0"/>
                    </a:lnTo>
                    <a:lnTo>
                      <a:pt x="847023" y="57752"/>
                    </a:lnTo>
                    <a:lnTo>
                      <a:pt x="1001027" y="105878"/>
                    </a:lnTo>
                    <a:lnTo>
                      <a:pt x="1299411" y="173255"/>
                    </a:lnTo>
                    <a:lnTo>
                      <a:pt x="1549667" y="221381"/>
                    </a:lnTo>
                    <a:lnTo>
                      <a:pt x="1761423" y="279133"/>
                    </a:lnTo>
                    <a:lnTo>
                      <a:pt x="1857676" y="385011"/>
                    </a:lnTo>
                    <a:lnTo>
                      <a:pt x="2030931" y="481263"/>
                    </a:lnTo>
                    <a:lnTo>
                      <a:pt x="2233061" y="625642"/>
                    </a:lnTo>
                    <a:lnTo>
                      <a:pt x="2492943" y="770021"/>
                    </a:lnTo>
                    <a:lnTo>
                      <a:pt x="2714324" y="827773"/>
                    </a:lnTo>
                    <a:lnTo>
                      <a:pt x="2983832" y="885524"/>
                    </a:lnTo>
                    <a:lnTo>
                      <a:pt x="3330341" y="914400"/>
                    </a:lnTo>
                    <a:lnTo>
                      <a:pt x="3609474" y="827773"/>
                    </a:lnTo>
                    <a:lnTo>
                      <a:pt x="3850105" y="760396"/>
                    </a:lnTo>
                    <a:lnTo>
                      <a:pt x="4158114" y="693019"/>
                    </a:lnTo>
                    <a:lnTo>
                      <a:pt x="4408371" y="693019"/>
                    </a:lnTo>
                    <a:lnTo>
                      <a:pt x="4822257" y="741146"/>
                    </a:lnTo>
                    <a:lnTo>
                      <a:pt x="5014762" y="750771"/>
                    </a:lnTo>
                    <a:lnTo>
                      <a:pt x="5005137" y="1126156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AR"/>
              </a:p>
            </p:txBody>
          </p:sp>
          <p:sp>
            <p:nvSpPr>
              <p:cNvPr id="2" name="Forma libre 1">
                <a:extLst>
                  <a:ext uri="{FF2B5EF4-FFF2-40B4-BE49-F238E27FC236}">
                    <a16:creationId xmlns:a16="http://schemas.microsoft.com/office/drawing/2014/main" xmlns="" id="{0B474D45-0B8F-4068-9201-DAE5282DB1B7}"/>
                  </a:ext>
                </a:extLst>
              </p:cNvPr>
              <p:cNvSpPr/>
              <p:nvPr/>
            </p:nvSpPr>
            <p:spPr>
              <a:xfrm>
                <a:off x="1906406" y="4620061"/>
                <a:ext cx="769860" cy="1589094"/>
              </a:xfrm>
              <a:custGeom>
                <a:avLst/>
                <a:gdLst>
                  <a:gd name="connsiteX0" fmla="*/ 0 w 770021"/>
                  <a:gd name="connsiteY0" fmla="*/ 1588169 h 1588169"/>
                  <a:gd name="connsiteX1" fmla="*/ 770021 w 770021"/>
                  <a:gd name="connsiteY1" fmla="*/ 0 h 1588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0021" h="1588169">
                    <a:moveTo>
                      <a:pt x="0" y="1588169"/>
                    </a:moveTo>
                    <a:lnTo>
                      <a:pt x="770021" y="0"/>
                    </a:lnTo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AR"/>
              </a:p>
            </p:txBody>
          </p:sp>
          <p:sp>
            <p:nvSpPr>
              <p:cNvPr id="3" name="Forma libre 2">
                <a:extLst>
                  <a:ext uri="{FF2B5EF4-FFF2-40B4-BE49-F238E27FC236}">
                    <a16:creationId xmlns:a16="http://schemas.microsoft.com/office/drawing/2014/main" xmlns="" id="{3725FABF-7B37-4089-9D37-8ACFB783BBEF}"/>
                  </a:ext>
                </a:extLst>
              </p:cNvPr>
              <p:cNvSpPr/>
              <p:nvPr/>
            </p:nvSpPr>
            <p:spPr>
              <a:xfrm>
                <a:off x="2987384" y="3821544"/>
                <a:ext cx="504774" cy="317501"/>
              </a:xfrm>
              <a:custGeom>
                <a:avLst/>
                <a:gdLst>
                  <a:gd name="connsiteX0" fmla="*/ 0 w 394636"/>
                  <a:gd name="connsiteY0" fmla="*/ 471638 h 471638"/>
                  <a:gd name="connsiteX1" fmla="*/ 394636 w 394636"/>
                  <a:gd name="connsiteY1" fmla="*/ 0 h 471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4636" h="471638">
                    <a:moveTo>
                      <a:pt x="0" y="471638"/>
                    </a:moveTo>
                    <a:lnTo>
                      <a:pt x="394636" y="0"/>
                    </a:lnTo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AR"/>
              </a:p>
            </p:txBody>
          </p:sp>
          <p:sp>
            <p:nvSpPr>
              <p:cNvPr id="5" name="Forma libre 4">
                <a:extLst>
                  <a:ext uri="{FF2B5EF4-FFF2-40B4-BE49-F238E27FC236}">
                    <a16:creationId xmlns:a16="http://schemas.microsoft.com/office/drawing/2014/main" xmlns="" id="{EADA3D35-FBD3-4E0F-A1FC-D77B52E4D4DF}"/>
                  </a:ext>
                </a:extLst>
              </p:cNvPr>
              <p:cNvSpPr/>
              <p:nvPr/>
            </p:nvSpPr>
            <p:spPr>
              <a:xfrm>
                <a:off x="4084237" y="1989562"/>
                <a:ext cx="4735037" cy="1655770"/>
              </a:xfrm>
              <a:custGeom>
                <a:avLst/>
                <a:gdLst>
                  <a:gd name="connsiteX0" fmla="*/ 0 w 4735629"/>
                  <a:gd name="connsiteY0" fmla="*/ 1655545 h 1655545"/>
                  <a:gd name="connsiteX1" fmla="*/ 558265 w 4735629"/>
                  <a:gd name="connsiteY1" fmla="*/ 1386037 h 1655545"/>
                  <a:gd name="connsiteX2" fmla="*/ 1386038 w 4735629"/>
                  <a:gd name="connsiteY2" fmla="*/ 952901 h 1655545"/>
                  <a:gd name="connsiteX3" fmla="*/ 2233061 w 4735629"/>
                  <a:gd name="connsiteY3" fmla="*/ 750770 h 1655545"/>
                  <a:gd name="connsiteX4" fmla="*/ 4735629 w 4735629"/>
                  <a:gd name="connsiteY4" fmla="*/ 0 h 1655545"/>
                  <a:gd name="connsiteX5" fmla="*/ 4735629 w 4735629"/>
                  <a:gd name="connsiteY5" fmla="*/ 0 h 165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35629" h="1655545">
                    <a:moveTo>
                      <a:pt x="0" y="1655545"/>
                    </a:moveTo>
                    <a:lnTo>
                      <a:pt x="558265" y="1386037"/>
                    </a:lnTo>
                    <a:lnTo>
                      <a:pt x="1386038" y="952901"/>
                    </a:lnTo>
                    <a:lnTo>
                      <a:pt x="2233061" y="750770"/>
                    </a:lnTo>
                    <a:lnTo>
                      <a:pt x="4735629" y="0"/>
                    </a:lnTo>
                    <a:lnTo>
                      <a:pt x="4735629" y="0"/>
                    </a:lnTo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AR"/>
              </a:p>
            </p:txBody>
          </p:sp>
          <p:sp>
            <p:nvSpPr>
              <p:cNvPr id="10" name="Forma libre 9">
                <a:extLst>
                  <a:ext uri="{FF2B5EF4-FFF2-40B4-BE49-F238E27FC236}">
                    <a16:creationId xmlns:a16="http://schemas.microsoft.com/office/drawing/2014/main" xmlns="" id="{A07CF6F0-5192-4FA1-B05D-C38D6852F196}"/>
                  </a:ext>
                </a:extLst>
              </p:cNvPr>
              <p:cNvSpPr/>
              <p:nvPr/>
            </p:nvSpPr>
            <p:spPr>
              <a:xfrm>
                <a:off x="260333" y="4110471"/>
                <a:ext cx="798433" cy="1771658"/>
              </a:xfrm>
              <a:custGeom>
                <a:avLst/>
                <a:gdLst>
                  <a:gd name="connsiteX0" fmla="*/ 0 w 798897"/>
                  <a:gd name="connsiteY0" fmla="*/ 1771049 h 1771049"/>
                  <a:gd name="connsiteX1" fmla="*/ 798897 w 798897"/>
                  <a:gd name="connsiteY1" fmla="*/ 38501 h 1771049"/>
                  <a:gd name="connsiteX2" fmla="*/ 798897 w 798897"/>
                  <a:gd name="connsiteY2" fmla="*/ 0 h 1771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8897" h="1771049">
                    <a:moveTo>
                      <a:pt x="0" y="1771049"/>
                    </a:moveTo>
                    <a:lnTo>
                      <a:pt x="798897" y="38501"/>
                    </a:lnTo>
                    <a:lnTo>
                      <a:pt x="798897" y="0"/>
                    </a:lnTo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AR"/>
              </a:p>
            </p:txBody>
          </p:sp>
          <p:sp>
            <p:nvSpPr>
              <p:cNvPr id="11" name="Forma libre 10">
                <a:extLst>
                  <a:ext uri="{FF2B5EF4-FFF2-40B4-BE49-F238E27FC236}">
                    <a16:creationId xmlns:a16="http://schemas.microsoft.com/office/drawing/2014/main" xmlns="" id="{CE44468A-06B7-40F8-B27E-D1D60B0B1CB9}"/>
                  </a:ext>
                </a:extLst>
              </p:cNvPr>
              <p:cNvSpPr/>
              <p:nvPr/>
            </p:nvSpPr>
            <p:spPr>
              <a:xfrm>
                <a:off x="1401632" y="2565827"/>
                <a:ext cx="1007961" cy="1008066"/>
              </a:xfrm>
              <a:custGeom>
                <a:avLst/>
                <a:gdLst>
                  <a:gd name="connsiteX0" fmla="*/ 0 w 558266"/>
                  <a:gd name="connsiteY0" fmla="*/ 818148 h 818148"/>
                  <a:gd name="connsiteX1" fmla="*/ 558266 w 558266"/>
                  <a:gd name="connsiteY1" fmla="*/ 0 h 818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8266" h="818148">
                    <a:moveTo>
                      <a:pt x="0" y="818148"/>
                    </a:moveTo>
                    <a:lnTo>
                      <a:pt x="558266" y="0"/>
                    </a:lnTo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AR"/>
              </a:p>
            </p:txBody>
          </p:sp>
          <p:sp>
            <p:nvSpPr>
              <p:cNvPr id="13" name="Forma libre 12">
                <a:extLst>
                  <a:ext uri="{FF2B5EF4-FFF2-40B4-BE49-F238E27FC236}">
                    <a16:creationId xmlns:a16="http://schemas.microsoft.com/office/drawing/2014/main" xmlns="" id="{59134CB9-26D3-493D-B2DF-810B88FE140C}"/>
                  </a:ext>
                </a:extLst>
              </p:cNvPr>
              <p:cNvSpPr/>
              <p:nvPr/>
            </p:nvSpPr>
            <p:spPr>
              <a:xfrm>
                <a:off x="3888994" y="848145"/>
                <a:ext cx="3328654" cy="1141417"/>
              </a:xfrm>
              <a:custGeom>
                <a:avLst/>
                <a:gdLst>
                  <a:gd name="connsiteX0" fmla="*/ 0 w 3108960"/>
                  <a:gd name="connsiteY0" fmla="*/ 1029903 h 1029903"/>
                  <a:gd name="connsiteX1" fmla="*/ 3108960 w 3108960"/>
                  <a:gd name="connsiteY1" fmla="*/ 0 h 102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08960" h="1029903">
                    <a:moveTo>
                      <a:pt x="0" y="1029903"/>
                    </a:moveTo>
                    <a:lnTo>
                      <a:pt x="3108960" y="0"/>
                    </a:lnTo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AR"/>
              </a:p>
            </p:txBody>
          </p:sp>
          <p:sp>
            <p:nvSpPr>
              <p:cNvPr id="37906" name="Forma libre 14">
                <a:extLst>
                  <a:ext uri="{FF2B5EF4-FFF2-40B4-BE49-F238E27FC236}">
                    <a16:creationId xmlns:a16="http://schemas.microsoft.com/office/drawing/2014/main" xmlns="" id="{A9D069C5-D5B6-4FB8-B50D-2EAEFD251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235" y="3138687"/>
                <a:ext cx="2011392" cy="1317438"/>
              </a:xfrm>
              <a:custGeom>
                <a:avLst/>
                <a:gdLst>
                  <a:gd name="T0" fmla="*/ 0 w 2011680"/>
                  <a:gd name="T1" fmla="*/ 0 h 1318661"/>
                  <a:gd name="T2" fmla="*/ 760178 w 2011680"/>
                  <a:gd name="T3" fmla="*/ 19214 h 1318661"/>
                  <a:gd name="T4" fmla="*/ 1039230 w 2011680"/>
                  <a:gd name="T5" fmla="*/ 67253 h 1318661"/>
                  <a:gd name="T6" fmla="*/ 1279794 w 2011680"/>
                  <a:gd name="T7" fmla="*/ 182541 h 1318661"/>
                  <a:gd name="T8" fmla="*/ 1510734 w 2011680"/>
                  <a:gd name="T9" fmla="*/ 345867 h 1318661"/>
                  <a:gd name="T10" fmla="*/ 1818655 w 2011680"/>
                  <a:gd name="T11" fmla="*/ 595660 h 1318661"/>
                  <a:gd name="T12" fmla="*/ 1962992 w 2011680"/>
                  <a:gd name="T13" fmla="*/ 758986 h 1318661"/>
                  <a:gd name="T14" fmla="*/ 2011104 w 2011680"/>
                  <a:gd name="T15" fmla="*/ 883882 h 1318661"/>
                  <a:gd name="T16" fmla="*/ 1924501 w 2011680"/>
                  <a:gd name="T17" fmla="*/ 960741 h 1318661"/>
                  <a:gd name="T18" fmla="*/ 1626203 w 2011680"/>
                  <a:gd name="T19" fmla="*/ 1085638 h 1318661"/>
                  <a:gd name="T20" fmla="*/ 1241303 w 2011680"/>
                  <a:gd name="T21" fmla="*/ 1181712 h 1318661"/>
                  <a:gd name="T22" fmla="*/ 760178 w 2011680"/>
                  <a:gd name="T23" fmla="*/ 1268180 h 1318661"/>
                  <a:gd name="T24" fmla="*/ 500370 w 2011680"/>
                  <a:gd name="T25" fmla="*/ 1316216 h 1318661"/>
                  <a:gd name="T26" fmla="*/ 375277 w 2011680"/>
                  <a:gd name="T27" fmla="*/ 1287394 h 1318661"/>
                  <a:gd name="T28" fmla="*/ 240564 w 2011680"/>
                  <a:gd name="T29" fmla="*/ 1258572 h 1318661"/>
                  <a:gd name="T30" fmla="*/ 153960 w 2011680"/>
                  <a:gd name="T31" fmla="*/ 1047208 h 1318661"/>
                  <a:gd name="T32" fmla="*/ 105848 w 2011680"/>
                  <a:gd name="T33" fmla="*/ 864666 h 1318661"/>
                  <a:gd name="T34" fmla="*/ 105848 w 2011680"/>
                  <a:gd name="T35" fmla="*/ 595660 h 1318661"/>
                  <a:gd name="T36" fmla="*/ 67357 w 2011680"/>
                  <a:gd name="T37" fmla="*/ 403511 h 1318661"/>
                  <a:gd name="T38" fmla="*/ 57736 w 2011680"/>
                  <a:gd name="T39" fmla="*/ 192148 h 1318661"/>
                  <a:gd name="T40" fmla="*/ 0 w 2011680"/>
                  <a:gd name="T41" fmla="*/ 0 h 131866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011680"/>
                  <a:gd name="T64" fmla="*/ 0 h 1318661"/>
                  <a:gd name="T65" fmla="*/ 2011680 w 2011680"/>
                  <a:gd name="T66" fmla="*/ 1318661 h 131866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011680" h="1318661">
                    <a:moveTo>
                      <a:pt x="0" y="0"/>
                    </a:moveTo>
                    <a:lnTo>
                      <a:pt x="760396" y="19250"/>
                    </a:lnTo>
                    <a:lnTo>
                      <a:pt x="1039528" y="67377"/>
                    </a:lnTo>
                    <a:lnTo>
                      <a:pt x="1280160" y="182880"/>
                    </a:lnTo>
                    <a:lnTo>
                      <a:pt x="1511166" y="346509"/>
                    </a:lnTo>
                    <a:lnTo>
                      <a:pt x="1819175" y="596766"/>
                    </a:lnTo>
                    <a:lnTo>
                      <a:pt x="1963554" y="760396"/>
                    </a:lnTo>
                    <a:lnTo>
                      <a:pt x="2011680" y="885524"/>
                    </a:lnTo>
                    <a:lnTo>
                      <a:pt x="1925053" y="962526"/>
                    </a:lnTo>
                    <a:lnTo>
                      <a:pt x="1626669" y="1087655"/>
                    </a:lnTo>
                    <a:lnTo>
                      <a:pt x="1241659" y="1183907"/>
                    </a:lnTo>
                    <a:lnTo>
                      <a:pt x="760396" y="1270535"/>
                    </a:lnTo>
                    <a:lnTo>
                      <a:pt x="500514" y="1318661"/>
                    </a:lnTo>
                    <a:lnTo>
                      <a:pt x="375385" y="1289785"/>
                    </a:lnTo>
                    <a:lnTo>
                      <a:pt x="240632" y="1260909"/>
                    </a:lnTo>
                    <a:lnTo>
                      <a:pt x="154004" y="1049153"/>
                    </a:lnTo>
                    <a:lnTo>
                      <a:pt x="105878" y="866273"/>
                    </a:lnTo>
                    <a:lnTo>
                      <a:pt x="105878" y="596766"/>
                    </a:lnTo>
                    <a:lnTo>
                      <a:pt x="67377" y="404261"/>
                    </a:lnTo>
                    <a:lnTo>
                      <a:pt x="57752" y="192505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3">
                  <a:alphaModFix amt="75000"/>
                </a:blip>
                <a:srcRect/>
                <a:stretch>
                  <a:fillRect/>
                </a:stretch>
              </a:blip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pt-BR" sz="1800"/>
              </a:p>
            </p:txBody>
          </p:sp>
          <p:sp>
            <p:nvSpPr>
              <p:cNvPr id="37907" name="CuadroTexto 6">
                <a:extLst>
                  <a:ext uri="{FF2B5EF4-FFF2-40B4-BE49-F238E27FC236}">
                    <a16:creationId xmlns:a16="http://schemas.microsoft.com/office/drawing/2014/main" xmlns="" id="{C6699D01-9E2F-4A33-8A1E-25D6E453A2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1070107">
                <a:off x="5541595" y="1303797"/>
                <a:ext cx="3065506" cy="46665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pt-BR" sz="1200"/>
                  <a:t>RAMAS DEL NERVIO GENITOFEMORAL</a:t>
                </a:r>
              </a:p>
              <a:p>
                <a:pPr algn="ctr" eaLnBrk="1" hangingPunct="1"/>
                <a:r>
                  <a:rPr lang="en-US" altLang="pt-BR" sz="1200"/>
                  <a:t>ILIOINGUINAL E ILIOHIPOGÁSTRICO</a:t>
                </a:r>
                <a:endParaRPr lang="es-AR" altLang="pt-BR" sz="1200"/>
              </a:p>
            </p:txBody>
          </p:sp>
        </p:grpSp>
        <p:sp>
          <p:nvSpPr>
            <p:cNvPr id="37895" name="CuadroTexto 6">
              <a:extLst>
                <a:ext uri="{FF2B5EF4-FFF2-40B4-BE49-F238E27FC236}">
                  <a16:creationId xmlns:a16="http://schemas.microsoft.com/office/drawing/2014/main" xmlns="" id="{A4FDA22D-2D15-45E4-A27C-2810A8440A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98519">
              <a:off x="5014537" y="4394221"/>
              <a:ext cx="2717839" cy="366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defTabSz="4572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AR" altLang="pt-BR" sz="1800">
                  <a:latin typeface="Times New Roman" panose="02020603050405020304" pitchFamily="18" charset="0"/>
                </a:rPr>
                <a:t>LIGAMENTO INGUINAL</a:t>
              </a:r>
            </a:p>
          </p:txBody>
        </p:sp>
        <p:sp>
          <p:nvSpPr>
            <p:cNvPr id="37896" name="CuadroTexto 7">
              <a:extLst>
                <a:ext uri="{FF2B5EF4-FFF2-40B4-BE49-F238E27FC236}">
                  <a16:creationId xmlns:a16="http://schemas.microsoft.com/office/drawing/2014/main" xmlns="" id="{FA3DA78C-7AF3-41F4-815E-6B050880B7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1502" y="3294240"/>
              <a:ext cx="2444785" cy="366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defTabSz="4572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AR" altLang="pt-BR" sz="1800">
                  <a:latin typeface="Times New Roman" panose="02020603050405020304" pitchFamily="18" charset="0"/>
                </a:rPr>
                <a:t>TENDÓN CONJUNTO </a:t>
              </a:r>
            </a:p>
          </p:txBody>
        </p:sp>
      </p:grpSp>
      <p:sp>
        <p:nvSpPr>
          <p:cNvPr id="37893" name="Forma libre 18">
            <a:extLst>
              <a:ext uri="{FF2B5EF4-FFF2-40B4-BE49-F238E27FC236}">
                <a16:creationId xmlns:a16="http://schemas.microsoft.com/office/drawing/2014/main" xmlns="" id="{F12A6B6F-37E7-441D-9A98-8D2E7F49C47D}"/>
              </a:ext>
            </a:extLst>
          </p:cNvPr>
          <p:cNvSpPr>
            <a:spLocks/>
          </p:cNvSpPr>
          <p:nvPr/>
        </p:nvSpPr>
        <p:spPr bwMode="auto">
          <a:xfrm rot="10093438">
            <a:off x="1771650" y="2847975"/>
            <a:ext cx="1508125" cy="1169988"/>
          </a:xfrm>
          <a:custGeom>
            <a:avLst/>
            <a:gdLst>
              <a:gd name="T0" fmla="*/ 0 w 2011680"/>
              <a:gd name="T1" fmla="*/ 0 h 1318661"/>
              <a:gd name="T2" fmla="*/ 427544 w 2011680"/>
              <a:gd name="T3" fmla="*/ 15152 h 1318661"/>
              <a:gd name="T4" fmla="*/ 584491 w 2011680"/>
              <a:gd name="T5" fmla="*/ 53031 h 1318661"/>
              <a:gd name="T6" fmla="*/ 719790 w 2011680"/>
              <a:gd name="T7" fmla="*/ 143942 h 1318661"/>
              <a:gd name="T8" fmla="*/ 849676 w 2011680"/>
              <a:gd name="T9" fmla="*/ 272731 h 1318661"/>
              <a:gd name="T10" fmla="*/ 1022860 w 2011680"/>
              <a:gd name="T11" fmla="*/ 469704 h 1318661"/>
              <a:gd name="T12" fmla="*/ 1104038 w 2011680"/>
              <a:gd name="T13" fmla="*/ 598494 h 1318661"/>
              <a:gd name="T14" fmla="*/ 1131098 w 2011680"/>
              <a:gd name="T15" fmla="*/ 696980 h 1318661"/>
              <a:gd name="T16" fmla="*/ 1082391 w 2011680"/>
              <a:gd name="T17" fmla="*/ 757587 h 1318661"/>
              <a:gd name="T18" fmla="*/ 914620 w 2011680"/>
              <a:gd name="T19" fmla="*/ 856074 h 1318661"/>
              <a:gd name="T20" fmla="*/ 698142 w 2011680"/>
              <a:gd name="T21" fmla="*/ 931832 h 1318661"/>
              <a:gd name="T22" fmla="*/ 427544 w 2011680"/>
              <a:gd name="T23" fmla="*/ 1000016 h 1318661"/>
              <a:gd name="T24" fmla="*/ 281422 w 2011680"/>
              <a:gd name="T25" fmla="*/ 1037894 h 1318661"/>
              <a:gd name="T26" fmla="*/ 211066 w 2011680"/>
              <a:gd name="T27" fmla="*/ 1015167 h 1318661"/>
              <a:gd name="T28" fmla="*/ 135299 w 2011680"/>
              <a:gd name="T29" fmla="*/ 992439 h 1318661"/>
              <a:gd name="T30" fmla="*/ 86591 w 2011680"/>
              <a:gd name="T31" fmla="*/ 825770 h 1318661"/>
              <a:gd name="T32" fmla="*/ 59532 w 2011680"/>
              <a:gd name="T33" fmla="*/ 681828 h 1318661"/>
              <a:gd name="T34" fmla="*/ 59532 w 2011680"/>
              <a:gd name="T35" fmla="*/ 469704 h 1318661"/>
              <a:gd name="T36" fmla="*/ 37884 w 2011680"/>
              <a:gd name="T37" fmla="*/ 318186 h 1318661"/>
              <a:gd name="T38" fmla="*/ 32472 w 2011680"/>
              <a:gd name="T39" fmla="*/ 151517 h 1318661"/>
              <a:gd name="T40" fmla="*/ 0 w 2011680"/>
              <a:gd name="T41" fmla="*/ 0 h 131866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011680"/>
              <a:gd name="T64" fmla="*/ 0 h 1318661"/>
              <a:gd name="T65" fmla="*/ 2011680 w 2011680"/>
              <a:gd name="T66" fmla="*/ 1318661 h 131866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011680" h="1318661">
                <a:moveTo>
                  <a:pt x="0" y="0"/>
                </a:moveTo>
                <a:lnTo>
                  <a:pt x="760396" y="19250"/>
                </a:lnTo>
                <a:lnTo>
                  <a:pt x="1039528" y="67377"/>
                </a:lnTo>
                <a:lnTo>
                  <a:pt x="1280160" y="182880"/>
                </a:lnTo>
                <a:lnTo>
                  <a:pt x="1511166" y="346509"/>
                </a:lnTo>
                <a:lnTo>
                  <a:pt x="1819175" y="596766"/>
                </a:lnTo>
                <a:lnTo>
                  <a:pt x="1963554" y="760396"/>
                </a:lnTo>
                <a:lnTo>
                  <a:pt x="2011680" y="885524"/>
                </a:lnTo>
                <a:lnTo>
                  <a:pt x="1925053" y="962526"/>
                </a:lnTo>
                <a:lnTo>
                  <a:pt x="1626669" y="1087655"/>
                </a:lnTo>
                <a:lnTo>
                  <a:pt x="1241659" y="1183907"/>
                </a:lnTo>
                <a:lnTo>
                  <a:pt x="760396" y="1270535"/>
                </a:lnTo>
                <a:lnTo>
                  <a:pt x="500514" y="1318661"/>
                </a:lnTo>
                <a:lnTo>
                  <a:pt x="375385" y="1289785"/>
                </a:lnTo>
                <a:lnTo>
                  <a:pt x="240632" y="1260909"/>
                </a:lnTo>
                <a:lnTo>
                  <a:pt x="154004" y="1049153"/>
                </a:lnTo>
                <a:lnTo>
                  <a:pt x="105878" y="866273"/>
                </a:lnTo>
                <a:lnTo>
                  <a:pt x="105878" y="596766"/>
                </a:lnTo>
                <a:lnTo>
                  <a:pt x="67377" y="404261"/>
                </a:lnTo>
                <a:lnTo>
                  <a:pt x="57752" y="19250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75000"/>
            </a:blip>
            <a:srcRect/>
            <a:stretch>
              <a:fillRect/>
            </a:stretch>
          </a:blip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pt-BR" sz="1800"/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403D96C4-1322-4EDD-ADFF-3E363AC7F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7695" r="7939" b="9997"/>
          <a:stretch/>
        </p:blipFill>
        <p:spPr bwMode="auto">
          <a:xfrm>
            <a:off x="8077200" y="6077390"/>
            <a:ext cx="999758" cy="663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" descr="http://cirugiabb.com.ar/img/logo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" y="6167686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2">
            <a:extLst>
              <a:ext uri="{FF2B5EF4-FFF2-40B4-BE49-F238E27FC236}">
                <a16:creationId xmlns:a16="http://schemas.microsoft.com/office/drawing/2014/main" xmlns="" id="{138A08EA-F73D-4349-A80A-DF23725AA4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742" t="5510" r="5525"/>
          <a:stretch/>
        </p:blipFill>
        <p:spPr bwMode="auto">
          <a:xfrm>
            <a:off x="107504" y="692696"/>
            <a:ext cx="8853615" cy="564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rma libre 3">
            <a:extLst>
              <a:ext uri="{FF2B5EF4-FFF2-40B4-BE49-F238E27FC236}">
                <a16:creationId xmlns:a16="http://schemas.microsoft.com/office/drawing/2014/main" xmlns="" id="{818C9419-E1C8-4571-B7C6-A8EEB6841A6F}"/>
              </a:ext>
            </a:extLst>
          </p:cNvPr>
          <p:cNvSpPr/>
          <p:nvPr/>
        </p:nvSpPr>
        <p:spPr>
          <a:xfrm>
            <a:off x="4524375" y="4138613"/>
            <a:ext cx="4349750" cy="1598612"/>
          </a:xfrm>
          <a:custGeom>
            <a:avLst/>
            <a:gdLst>
              <a:gd name="connsiteX0" fmla="*/ 4350619 w 4350619"/>
              <a:gd name="connsiteY0" fmla="*/ 914400 h 1597794"/>
              <a:gd name="connsiteX1" fmla="*/ 3888606 w 4350619"/>
              <a:gd name="connsiteY1" fmla="*/ 712270 h 1597794"/>
              <a:gd name="connsiteX2" fmla="*/ 3426593 w 4350619"/>
              <a:gd name="connsiteY2" fmla="*/ 548640 h 1597794"/>
              <a:gd name="connsiteX3" fmla="*/ 3012707 w 4350619"/>
              <a:gd name="connsiteY3" fmla="*/ 548640 h 1597794"/>
              <a:gd name="connsiteX4" fmla="*/ 2377440 w 4350619"/>
              <a:gd name="connsiteY4" fmla="*/ 587141 h 1597794"/>
              <a:gd name="connsiteX5" fmla="*/ 1886551 w 4350619"/>
              <a:gd name="connsiteY5" fmla="*/ 760396 h 1597794"/>
              <a:gd name="connsiteX6" fmla="*/ 1511166 w 4350619"/>
              <a:gd name="connsiteY6" fmla="*/ 1029903 h 1597794"/>
              <a:gd name="connsiteX7" fmla="*/ 1251284 w 4350619"/>
              <a:gd name="connsiteY7" fmla="*/ 1222409 h 1597794"/>
              <a:gd name="connsiteX8" fmla="*/ 837398 w 4350619"/>
              <a:gd name="connsiteY8" fmla="*/ 1597794 h 1597794"/>
              <a:gd name="connsiteX9" fmla="*/ 673768 w 4350619"/>
              <a:gd name="connsiteY9" fmla="*/ 1155032 h 1597794"/>
              <a:gd name="connsiteX10" fmla="*/ 548640 w 4350619"/>
              <a:gd name="connsiteY10" fmla="*/ 1029903 h 1597794"/>
              <a:gd name="connsiteX11" fmla="*/ 211755 w 4350619"/>
              <a:gd name="connsiteY11" fmla="*/ 644893 h 1597794"/>
              <a:gd name="connsiteX12" fmla="*/ 0 w 4350619"/>
              <a:gd name="connsiteY12" fmla="*/ 404261 h 1597794"/>
              <a:gd name="connsiteX13" fmla="*/ 924025 w 4350619"/>
              <a:gd name="connsiteY13" fmla="*/ 211756 h 1597794"/>
              <a:gd name="connsiteX14" fmla="*/ 1270534 w 4350619"/>
              <a:gd name="connsiteY14" fmla="*/ 115503 h 1597794"/>
              <a:gd name="connsiteX15" fmla="*/ 1597793 w 4350619"/>
              <a:gd name="connsiteY15" fmla="*/ 0 h 1597794"/>
              <a:gd name="connsiteX16" fmla="*/ 2011680 w 4350619"/>
              <a:gd name="connsiteY16" fmla="*/ 38501 h 1597794"/>
              <a:gd name="connsiteX17" fmla="*/ 2627697 w 4350619"/>
              <a:gd name="connsiteY17" fmla="*/ 67377 h 1597794"/>
              <a:gd name="connsiteX18" fmla="*/ 3147461 w 4350619"/>
              <a:gd name="connsiteY18" fmla="*/ 105878 h 1597794"/>
              <a:gd name="connsiteX19" fmla="*/ 3782728 w 4350619"/>
              <a:gd name="connsiteY19" fmla="*/ 202131 h 1597794"/>
              <a:gd name="connsiteX20" fmla="*/ 4331368 w 4350619"/>
              <a:gd name="connsiteY20" fmla="*/ 308009 h 1597794"/>
              <a:gd name="connsiteX21" fmla="*/ 4350619 w 4350619"/>
              <a:gd name="connsiteY21" fmla="*/ 914400 h 159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50619" h="1597794">
                <a:moveTo>
                  <a:pt x="4350619" y="914400"/>
                </a:moveTo>
                <a:lnTo>
                  <a:pt x="3888606" y="712270"/>
                </a:lnTo>
                <a:lnTo>
                  <a:pt x="3426593" y="548640"/>
                </a:lnTo>
                <a:lnTo>
                  <a:pt x="3012707" y="548640"/>
                </a:lnTo>
                <a:lnTo>
                  <a:pt x="2377440" y="587141"/>
                </a:lnTo>
                <a:lnTo>
                  <a:pt x="1886551" y="760396"/>
                </a:lnTo>
                <a:lnTo>
                  <a:pt x="1511166" y="1029903"/>
                </a:lnTo>
                <a:lnTo>
                  <a:pt x="1251284" y="1222409"/>
                </a:lnTo>
                <a:lnTo>
                  <a:pt x="837398" y="1597794"/>
                </a:lnTo>
                <a:lnTo>
                  <a:pt x="673768" y="1155032"/>
                </a:lnTo>
                <a:lnTo>
                  <a:pt x="548640" y="1029903"/>
                </a:lnTo>
                <a:lnTo>
                  <a:pt x="211755" y="644893"/>
                </a:lnTo>
                <a:lnTo>
                  <a:pt x="0" y="404261"/>
                </a:lnTo>
                <a:lnTo>
                  <a:pt x="924025" y="211756"/>
                </a:lnTo>
                <a:lnTo>
                  <a:pt x="1270534" y="115503"/>
                </a:lnTo>
                <a:lnTo>
                  <a:pt x="1597793" y="0"/>
                </a:lnTo>
                <a:lnTo>
                  <a:pt x="2011680" y="38501"/>
                </a:lnTo>
                <a:lnTo>
                  <a:pt x="2627697" y="67377"/>
                </a:lnTo>
                <a:lnTo>
                  <a:pt x="3147461" y="105878"/>
                </a:lnTo>
                <a:lnTo>
                  <a:pt x="3782728" y="202131"/>
                </a:lnTo>
                <a:lnTo>
                  <a:pt x="4331368" y="308009"/>
                </a:lnTo>
                <a:lnTo>
                  <a:pt x="4350619" y="91440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A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957AC181-C2CC-42BC-ACDA-6E36F6A89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15416"/>
            <a:ext cx="9144000" cy="11430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</a:lstStyle>
          <a:p>
            <a:pPr algn="ctr">
              <a:defRPr/>
            </a:pPr>
            <a:r>
              <a:rPr lang="es-AR" altLang="es-AR" sz="240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</a:rPr>
              <a:t> </a:t>
            </a:r>
            <a:r>
              <a:rPr lang="en-US" sz="240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SPORTS HERNIA. PAINFUL AREAS</a:t>
            </a:r>
            <a:endParaRPr lang="es-ES" altLang="es-AR" sz="240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Times New Roman" pitchFamily="18" charset="0"/>
            </a:endParaRPr>
          </a:p>
        </p:txBody>
      </p:sp>
      <p:sp>
        <p:nvSpPr>
          <p:cNvPr id="60421" name="CuadroTexto 6">
            <a:extLst>
              <a:ext uri="{FF2B5EF4-FFF2-40B4-BE49-F238E27FC236}">
                <a16:creationId xmlns:a16="http://schemas.microsoft.com/office/drawing/2014/main" xmlns="" id="{59658A0E-CF0B-43EB-9869-C4E96DF2C2DB}"/>
              </a:ext>
            </a:extLst>
          </p:cNvPr>
          <p:cNvSpPr txBox="1">
            <a:spLocks noChangeArrowheads="1"/>
          </p:cNvSpPr>
          <p:nvPr/>
        </p:nvSpPr>
        <p:spPr bwMode="auto">
          <a:xfrm rot="-598519">
            <a:off x="5060950" y="4394200"/>
            <a:ext cx="2644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AR" altLang="pt-BR" sz="1800">
                <a:solidFill>
                  <a:schemeClr val="bg1"/>
                </a:solidFill>
                <a:latin typeface="Times New Roman" panose="02020603050405020304" pitchFamily="18" charset="0"/>
              </a:rPr>
              <a:t>INGUINAL LIGAMENT</a:t>
            </a:r>
          </a:p>
        </p:txBody>
      </p:sp>
      <p:sp>
        <p:nvSpPr>
          <p:cNvPr id="12" name="Forma libre 11">
            <a:extLst>
              <a:ext uri="{FF2B5EF4-FFF2-40B4-BE49-F238E27FC236}">
                <a16:creationId xmlns:a16="http://schemas.microsoft.com/office/drawing/2014/main" xmlns="" id="{FEC47FE8-D883-4A53-AAB9-316067DD2B96}"/>
              </a:ext>
            </a:extLst>
          </p:cNvPr>
          <p:cNvSpPr/>
          <p:nvPr/>
        </p:nvSpPr>
        <p:spPr>
          <a:xfrm>
            <a:off x="3878263" y="2387600"/>
            <a:ext cx="5014912" cy="1490663"/>
          </a:xfrm>
          <a:custGeom>
            <a:avLst/>
            <a:gdLst>
              <a:gd name="connsiteX0" fmla="*/ 5005137 w 5014762"/>
              <a:gd name="connsiteY0" fmla="*/ 1126156 h 1491916"/>
              <a:gd name="connsiteX1" fmla="*/ 4591251 w 5014762"/>
              <a:gd name="connsiteY1" fmla="*/ 1222409 h 1491916"/>
              <a:gd name="connsiteX2" fmla="*/ 4061861 w 5014762"/>
              <a:gd name="connsiteY2" fmla="*/ 1212783 h 1491916"/>
              <a:gd name="connsiteX3" fmla="*/ 3801979 w 5014762"/>
              <a:gd name="connsiteY3" fmla="*/ 1318661 h 1491916"/>
              <a:gd name="connsiteX4" fmla="*/ 3282215 w 5014762"/>
              <a:gd name="connsiteY4" fmla="*/ 1453415 h 1491916"/>
              <a:gd name="connsiteX5" fmla="*/ 2550695 w 5014762"/>
              <a:gd name="connsiteY5" fmla="*/ 1453415 h 1491916"/>
              <a:gd name="connsiteX6" fmla="*/ 2175310 w 5014762"/>
              <a:gd name="connsiteY6" fmla="*/ 1491916 h 1491916"/>
              <a:gd name="connsiteX7" fmla="*/ 1867301 w 5014762"/>
              <a:gd name="connsiteY7" fmla="*/ 1212783 h 1491916"/>
              <a:gd name="connsiteX8" fmla="*/ 1453415 w 5014762"/>
              <a:gd name="connsiteY8" fmla="*/ 885524 h 1491916"/>
              <a:gd name="connsiteX9" fmla="*/ 1145406 w 5014762"/>
              <a:gd name="connsiteY9" fmla="*/ 731520 h 1491916"/>
              <a:gd name="connsiteX10" fmla="*/ 818147 w 5014762"/>
              <a:gd name="connsiteY10" fmla="*/ 693019 h 1491916"/>
              <a:gd name="connsiteX11" fmla="*/ 413886 w 5014762"/>
              <a:gd name="connsiteY11" fmla="*/ 683394 h 1491916"/>
              <a:gd name="connsiteX12" fmla="*/ 38501 w 5014762"/>
              <a:gd name="connsiteY12" fmla="*/ 683394 h 1491916"/>
              <a:gd name="connsiteX13" fmla="*/ 0 w 5014762"/>
              <a:gd name="connsiteY13" fmla="*/ 423512 h 1491916"/>
              <a:gd name="connsiteX14" fmla="*/ 0 w 5014762"/>
              <a:gd name="connsiteY14" fmla="*/ 163630 h 1491916"/>
              <a:gd name="connsiteX15" fmla="*/ 192505 w 5014762"/>
              <a:gd name="connsiteY15" fmla="*/ 19251 h 1491916"/>
              <a:gd name="connsiteX16" fmla="*/ 673768 w 5014762"/>
              <a:gd name="connsiteY16" fmla="*/ 0 h 1491916"/>
              <a:gd name="connsiteX17" fmla="*/ 847023 w 5014762"/>
              <a:gd name="connsiteY17" fmla="*/ 57752 h 1491916"/>
              <a:gd name="connsiteX18" fmla="*/ 1001027 w 5014762"/>
              <a:gd name="connsiteY18" fmla="*/ 105878 h 1491916"/>
              <a:gd name="connsiteX19" fmla="*/ 1299411 w 5014762"/>
              <a:gd name="connsiteY19" fmla="*/ 173255 h 1491916"/>
              <a:gd name="connsiteX20" fmla="*/ 1549667 w 5014762"/>
              <a:gd name="connsiteY20" fmla="*/ 221381 h 1491916"/>
              <a:gd name="connsiteX21" fmla="*/ 1761423 w 5014762"/>
              <a:gd name="connsiteY21" fmla="*/ 279133 h 1491916"/>
              <a:gd name="connsiteX22" fmla="*/ 1857676 w 5014762"/>
              <a:gd name="connsiteY22" fmla="*/ 385011 h 1491916"/>
              <a:gd name="connsiteX23" fmla="*/ 2030931 w 5014762"/>
              <a:gd name="connsiteY23" fmla="*/ 481263 h 1491916"/>
              <a:gd name="connsiteX24" fmla="*/ 2233061 w 5014762"/>
              <a:gd name="connsiteY24" fmla="*/ 625642 h 1491916"/>
              <a:gd name="connsiteX25" fmla="*/ 2492943 w 5014762"/>
              <a:gd name="connsiteY25" fmla="*/ 770021 h 1491916"/>
              <a:gd name="connsiteX26" fmla="*/ 2714324 w 5014762"/>
              <a:gd name="connsiteY26" fmla="*/ 827773 h 1491916"/>
              <a:gd name="connsiteX27" fmla="*/ 2983832 w 5014762"/>
              <a:gd name="connsiteY27" fmla="*/ 885524 h 1491916"/>
              <a:gd name="connsiteX28" fmla="*/ 3330341 w 5014762"/>
              <a:gd name="connsiteY28" fmla="*/ 914400 h 1491916"/>
              <a:gd name="connsiteX29" fmla="*/ 3609474 w 5014762"/>
              <a:gd name="connsiteY29" fmla="*/ 827773 h 1491916"/>
              <a:gd name="connsiteX30" fmla="*/ 3850105 w 5014762"/>
              <a:gd name="connsiteY30" fmla="*/ 760396 h 1491916"/>
              <a:gd name="connsiteX31" fmla="*/ 4158114 w 5014762"/>
              <a:gd name="connsiteY31" fmla="*/ 693019 h 1491916"/>
              <a:gd name="connsiteX32" fmla="*/ 4408371 w 5014762"/>
              <a:gd name="connsiteY32" fmla="*/ 693019 h 1491916"/>
              <a:gd name="connsiteX33" fmla="*/ 4822257 w 5014762"/>
              <a:gd name="connsiteY33" fmla="*/ 741146 h 1491916"/>
              <a:gd name="connsiteX34" fmla="*/ 5014762 w 5014762"/>
              <a:gd name="connsiteY34" fmla="*/ 750771 h 1491916"/>
              <a:gd name="connsiteX35" fmla="*/ 5005137 w 5014762"/>
              <a:gd name="connsiteY35" fmla="*/ 1126156 h 149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14762" h="1491916">
                <a:moveTo>
                  <a:pt x="5005137" y="1126156"/>
                </a:moveTo>
                <a:lnTo>
                  <a:pt x="4591251" y="1222409"/>
                </a:lnTo>
                <a:lnTo>
                  <a:pt x="4061861" y="1212783"/>
                </a:lnTo>
                <a:lnTo>
                  <a:pt x="3801979" y="1318661"/>
                </a:lnTo>
                <a:lnTo>
                  <a:pt x="3282215" y="1453415"/>
                </a:lnTo>
                <a:lnTo>
                  <a:pt x="2550695" y="1453415"/>
                </a:lnTo>
                <a:lnTo>
                  <a:pt x="2175310" y="1491916"/>
                </a:lnTo>
                <a:lnTo>
                  <a:pt x="1867301" y="1212783"/>
                </a:lnTo>
                <a:lnTo>
                  <a:pt x="1453415" y="885524"/>
                </a:lnTo>
                <a:lnTo>
                  <a:pt x="1145406" y="731520"/>
                </a:lnTo>
                <a:lnTo>
                  <a:pt x="818147" y="693019"/>
                </a:lnTo>
                <a:lnTo>
                  <a:pt x="413886" y="683394"/>
                </a:lnTo>
                <a:lnTo>
                  <a:pt x="38501" y="683394"/>
                </a:lnTo>
                <a:lnTo>
                  <a:pt x="0" y="423512"/>
                </a:lnTo>
                <a:lnTo>
                  <a:pt x="0" y="163630"/>
                </a:lnTo>
                <a:lnTo>
                  <a:pt x="192505" y="19251"/>
                </a:lnTo>
                <a:lnTo>
                  <a:pt x="673768" y="0"/>
                </a:lnTo>
                <a:lnTo>
                  <a:pt x="847023" y="57752"/>
                </a:lnTo>
                <a:lnTo>
                  <a:pt x="1001027" y="105878"/>
                </a:lnTo>
                <a:lnTo>
                  <a:pt x="1299411" y="173255"/>
                </a:lnTo>
                <a:lnTo>
                  <a:pt x="1549667" y="221381"/>
                </a:lnTo>
                <a:lnTo>
                  <a:pt x="1761423" y="279133"/>
                </a:lnTo>
                <a:lnTo>
                  <a:pt x="1857676" y="385011"/>
                </a:lnTo>
                <a:lnTo>
                  <a:pt x="2030931" y="481263"/>
                </a:lnTo>
                <a:lnTo>
                  <a:pt x="2233061" y="625642"/>
                </a:lnTo>
                <a:lnTo>
                  <a:pt x="2492943" y="770021"/>
                </a:lnTo>
                <a:lnTo>
                  <a:pt x="2714324" y="827773"/>
                </a:lnTo>
                <a:lnTo>
                  <a:pt x="2983832" y="885524"/>
                </a:lnTo>
                <a:lnTo>
                  <a:pt x="3330341" y="914400"/>
                </a:lnTo>
                <a:lnTo>
                  <a:pt x="3609474" y="827773"/>
                </a:lnTo>
                <a:lnTo>
                  <a:pt x="3850105" y="760396"/>
                </a:lnTo>
                <a:lnTo>
                  <a:pt x="4158114" y="693019"/>
                </a:lnTo>
                <a:lnTo>
                  <a:pt x="4408371" y="693019"/>
                </a:lnTo>
                <a:lnTo>
                  <a:pt x="4822257" y="741146"/>
                </a:lnTo>
                <a:lnTo>
                  <a:pt x="5014762" y="750771"/>
                </a:lnTo>
                <a:lnTo>
                  <a:pt x="5005137" y="1126156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AR"/>
          </a:p>
        </p:txBody>
      </p:sp>
      <p:sp>
        <p:nvSpPr>
          <p:cNvPr id="60423" name="CuadroTexto 7">
            <a:extLst>
              <a:ext uri="{FF2B5EF4-FFF2-40B4-BE49-F238E27FC236}">
                <a16:creationId xmlns:a16="http://schemas.microsoft.com/office/drawing/2014/main" xmlns="" id="{3BDA351C-EC06-4459-B857-04B7A1438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294063"/>
            <a:ext cx="2311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AR" altLang="pt-BR" sz="1800">
                <a:solidFill>
                  <a:schemeClr val="bg1"/>
                </a:solidFill>
                <a:latin typeface="Times New Roman" panose="02020603050405020304" pitchFamily="18" charset="0"/>
              </a:rPr>
              <a:t>CONJOINT TENDON</a:t>
            </a:r>
          </a:p>
        </p:txBody>
      </p:sp>
      <p:sp>
        <p:nvSpPr>
          <p:cNvPr id="2" name="Forma libre 1">
            <a:extLst>
              <a:ext uri="{FF2B5EF4-FFF2-40B4-BE49-F238E27FC236}">
                <a16:creationId xmlns:a16="http://schemas.microsoft.com/office/drawing/2014/main" xmlns="" id="{ABAC52C5-600D-44CD-8B7D-C62D1B1D9F8D}"/>
              </a:ext>
            </a:extLst>
          </p:cNvPr>
          <p:cNvSpPr/>
          <p:nvPr/>
        </p:nvSpPr>
        <p:spPr>
          <a:xfrm>
            <a:off x="1906588" y="4619625"/>
            <a:ext cx="769937" cy="1589088"/>
          </a:xfrm>
          <a:custGeom>
            <a:avLst/>
            <a:gdLst>
              <a:gd name="connsiteX0" fmla="*/ 0 w 770021"/>
              <a:gd name="connsiteY0" fmla="*/ 1588169 h 1588169"/>
              <a:gd name="connsiteX1" fmla="*/ 770021 w 770021"/>
              <a:gd name="connsiteY1" fmla="*/ 0 h 158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0021" h="1588169">
                <a:moveTo>
                  <a:pt x="0" y="1588169"/>
                </a:moveTo>
                <a:lnTo>
                  <a:pt x="770021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AR"/>
          </a:p>
        </p:txBody>
      </p:sp>
      <p:sp>
        <p:nvSpPr>
          <p:cNvPr id="3" name="Forma libre 2">
            <a:extLst>
              <a:ext uri="{FF2B5EF4-FFF2-40B4-BE49-F238E27FC236}">
                <a16:creationId xmlns:a16="http://schemas.microsoft.com/office/drawing/2014/main" xmlns="" id="{DC7F964E-E41A-4923-B62A-74596350303C}"/>
              </a:ext>
            </a:extLst>
          </p:cNvPr>
          <p:cNvSpPr/>
          <p:nvPr/>
        </p:nvSpPr>
        <p:spPr>
          <a:xfrm>
            <a:off x="2987675" y="3821113"/>
            <a:ext cx="504825" cy="317500"/>
          </a:xfrm>
          <a:custGeom>
            <a:avLst/>
            <a:gdLst>
              <a:gd name="connsiteX0" fmla="*/ 0 w 394636"/>
              <a:gd name="connsiteY0" fmla="*/ 471638 h 471638"/>
              <a:gd name="connsiteX1" fmla="*/ 394636 w 394636"/>
              <a:gd name="connsiteY1" fmla="*/ 0 h 47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4636" h="471638">
                <a:moveTo>
                  <a:pt x="0" y="471638"/>
                </a:moveTo>
                <a:lnTo>
                  <a:pt x="394636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AR"/>
          </a:p>
        </p:txBody>
      </p:sp>
      <p:sp>
        <p:nvSpPr>
          <p:cNvPr id="5" name="Forma libre 4">
            <a:extLst>
              <a:ext uri="{FF2B5EF4-FFF2-40B4-BE49-F238E27FC236}">
                <a16:creationId xmlns:a16="http://schemas.microsoft.com/office/drawing/2014/main" xmlns="" id="{1DBF2CB1-4B35-4B16-8101-116217F6FD61}"/>
              </a:ext>
            </a:extLst>
          </p:cNvPr>
          <p:cNvSpPr/>
          <p:nvPr/>
        </p:nvSpPr>
        <p:spPr>
          <a:xfrm>
            <a:off x="4084638" y="1989138"/>
            <a:ext cx="4735512" cy="1655762"/>
          </a:xfrm>
          <a:custGeom>
            <a:avLst/>
            <a:gdLst>
              <a:gd name="connsiteX0" fmla="*/ 0 w 4735629"/>
              <a:gd name="connsiteY0" fmla="*/ 1655545 h 1655545"/>
              <a:gd name="connsiteX1" fmla="*/ 558265 w 4735629"/>
              <a:gd name="connsiteY1" fmla="*/ 1386037 h 1655545"/>
              <a:gd name="connsiteX2" fmla="*/ 1386038 w 4735629"/>
              <a:gd name="connsiteY2" fmla="*/ 952901 h 1655545"/>
              <a:gd name="connsiteX3" fmla="*/ 2233061 w 4735629"/>
              <a:gd name="connsiteY3" fmla="*/ 750770 h 1655545"/>
              <a:gd name="connsiteX4" fmla="*/ 4735629 w 4735629"/>
              <a:gd name="connsiteY4" fmla="*/ 0 h 1655545"/>
              <a:gd name="connsiteX5" fmla="*/ 4735629 w 4735629"/>
              <a:gd name="connsiteY5" fmla="*/ 0 h 165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35629" h="1655545">
                <a:moveTo>
                  <a:pt x="0" y="1655545"/>
                </a:moveTo>
                <a:lnTo>
                  <a:pt x="558265" y="1386037"/>
                </a:lnTo>
                <a:lnTo>
                  <a:pt x="1386038" y="952901"/>
                </a:lnTo>
                <a:lnTo>
                  <a:pt x="2233061" y="750770"/>
                </a:lnTo>
                <a:lnTo>
                  <a:pt x="4735629" y="0"/>
                </a:lnTo>
                <a:lnTo>
                  <a:pt x="4735629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AR"/>
          </a:p>
        </p:txBody>
      </p:sp>
      <p:sp>
        <p:nvSpPr>
          <p:cNvPr id="10" name="Forma libre 9">
            <a:extLst>
              <a:ext uri="{FF2B5EF4-FFF2-40B4-BE49-F238E27FC236}">
                <a16:creationId xmlns:a16="http://schemas.microsoft.com/office/drawing/2014/main" xmlns="" id="{7DE48325-8A15-4A06-82FF-FDEC28EDFEA0}"/>
              </a:ext>
            </a:extLst>
          </p:cNvPr>
          <p:cNvSpPr/>
          <p:nvPr/>
        </p:nvSpPr>
        <p:spPr>
          <a:xfrm>
            <a:off x="260350" y="4110038"/>
            <a:ext cx="798513" cy="1771650"/>
          </a:xfrm>
          <a:custGeom>
            <a:avLst/>
            <a:gdLst>
              <a:gd name="connsiteX0" fmla="*/ 0 w 798897"/>
              <a:gd name="connsiteY0" fmla="*/ 1771049 h 1771049"/>
              <a:gd name="connsiteX1" fmla="*/ 798897 w 798897"/>
              <a:gd name="connsiteY1" fmla="*/ 38501 h 1771049"/>
              <a:gd name="connsiteX2" fmla="*/ 798897 w 798897"/>
              <a:gd name="connsiteY2" fmla="*/ 0 h 177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8897" h="1771049">
                <a:moveTo>
                  <a:pt x="0" y="1771049"/>
                </a:moveTo>
                <a:lnTo>
                  <a:pt x="798897" y="38501"/>
                </a:lnTo>
                <a:lnTo>
                  <a:pt x="798897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AR"/>
          </a:p>
        </p:txBody>
      </p:sp>
      <p:sp>
        <p:nvSpPr>
          <p:cNvPr id="11" name="Forma libre 10">
            <a:extLst>
              <a:ext uri="{FF2B5EF4-FFF2-40B4-BE49-F238E27FC236}">
                <a16:creationId xmlns:a16="http://schemas.microsoft.com/office/drawing/2014/main" xmlns="" id="{3E562EE0-0E2E-46D2-AB17-9B6F8E199B39}"/>
              </a:ext>
            </a:extLst>
          </p:cNvPr>
          <p:cNvSpPr/>
          <p:nvPr/>
        </p:nvSpPr>
        <p:spPr>
          <a:xfrm>
            <a:off x="1401763" y="2565400"/>
            <a:ext cx="1008062" cy="1008063"/>
          </a:xfrm>
          <a:custGeom>
            <a:avLst/>
            <a:gdLst>
              <a:gd name="connsiteX0" fmla="*/ 0 w 558266"/>
              <a:gd name="connsiteY0" fmla="*/ 818148 h 818148"/>
              <a:gd name="connsiteX1" fmla="*/ 558266 w 558266"/>
              <a:gd name="connsiteY1" fmla="*/ 0 h 818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8266" h="818148">
                <a:moveTo>
                  <a:pt x="0" y="818148"/>
                </a:moveTo>
                <a:lnTo>
                  <a:pt x="558266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AR"/>
          </a:p>
        </p:txBody>
      </p:sp>
      <p:sp>
        <p:nvSpPr>
          <p:cNvPr id="13" name="Forma libre 12">
            <a:extLst>
              <a:ext uri="{FF2B5EF4-FFF2-40B4-BE49-F238E27FC236}">
                <a16:creationId xmlns:a16="http://schemas.microsoft.com/office/drawing/2014/main" xmlns="" id="{A184798A-0D55-44EE-A618-40106EEE4FD3}"/>
              </a:ext>
            </a:extLst>
          </p:cNvPr>
          <p:cNvSpPr/>
          <p:nvPr/>
        </p:nvSpPr>
        <p:spPr>
          <a:xfrm>
            <a:off x="3889375" y="847725"/>
            <a:ext cx="3328988" cy="1141413"/>
          </a:xfrm>
          <a:custGeom>
            <a:avLst/>
            <a:gdLst>
              <a:gd name="connsiteX0" fmla="*/ 0 w 3108960"/>
              <a:gd name="connsiteY0" fmla="*/ 1029903 h 1029903"/>
              <a:gd name="connsiteX1" fmla="*/ 3108960 w 3108960"/>
              <a:gd name="connsiteY1" fmla="*/ 0 h 102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08960" h="1029903">
                <a:moveTo>
                  <a:pt x="0" y="1029903"/>
                </a:moveTo>
                <a:lnTo>
                  <a:pt x="3108960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AR"/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75391655-91AA-43E7-ACD9-0E19EA726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695" r="7939" b="9997"/>
          <a:stretch/>
        </p:blipFill>
        <p:spPr bwMode="auto">
          <a:xfrm>
            <a:off x="8178464" y="6163751"/>
            <a:ext cx="921793" cy="61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http://cirugiabb.com.ar/img/logo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775" y="6205786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1">
            <a:extLst>
              <a:ext uri="{FF2B5EF4-FFF2-40B4-BE49-F238E27FC236}">
                <a16:creationId xmlns:a16="http://schemas.microsoft.com/office/drawing/2014/main" xmlns="" id="{5DE0E837-4276-4D84-AE7B-31CB4DAA07CE}"/>
              </a:ext>
            </a:extLst>
          </p:cNvPr>
          <p:cNvSpPr txBox="1">
            <a:spLocks/>
          </p:cNvSpPr>
          <p:nvPr/>
        </p:nvSpPr>
        <p:spPr bwMode="auto">
          <a:xfrm>
            <a:off x="441325" y="452438"/>
            <a:ext cx="8269288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4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s-AR" altLang="pt-BR" sz="3200" b="1" dirty="0">
                <a:solidFill>
                  <a:schemeClr val="bg1"/>
                </a:solidFill>
              </a:rPr>
              <a:t>EVALUACIÓN ECOGRÁFICA </a:t>
            </a:r>
            <a:endParaRPr lang="es-AR" altLang="pt-BR" sz="4200" b="1" dirty="0">
              <a:solidFill>
                <a:schemeClr val="bg1"/>
              </a:solidFill>
            </a:endParaRPr>
          </a:p>
        </p:txBody>
      </p:sp>
      <p:pic>
        <p:nvPicPr>
          <p:cNvPr id="38915" name="Imagen 2">
            <a:extLst>
              <a:ext uri="{FF2B5EF4-FFF2-40B4-BE49-F238E27FC236}">
                <a16:creationId xmlns:a16="http://schemas.microsoft.com/office/drawing/2014/main" xmlns="" id="{86807F68-CCCC-409D-908E-7267771DB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38250"/>
            <a:ext cx="7262813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3CAE2511-C544-4D51-BF11-D662D5182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695" r="7939" b="9997"/>
          <a:stretch/>
        </p:blipFill>
        <p:spPr bwMode="auto">
          <a:xfrm>
            <a:off x="8153400" y="6144129"/>
            <a:ext cx="946076" cy="628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http://cirugiabb.com.ar/img/logo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05786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5" name="Rectangle 26">
            <a:extLst>
              <a:ext uri="{FF2B5EF4-FFF2-40B4-BE49-F238E27FC236}">
                <a16:creationId xmlns:a16="http://schemas.microsoft.com/office/drawing/2014/main" xmlns="" id="{857E2501-2D66-4292-BF11-9C54390C2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541338"/>
            <a:ext cx="8229600" cy="1143000"/>
          </a:xfrm>
        </p:spPr>
        <p:txBody>
          <a:bodyPr/>
          <a:lstStyle/>
          <a:p>
            <a:r>
              <a:rPr lang="es-AR" altLang="pt-BR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TRATAMIENTO</a:t>
            </a:r>
            <a:endParaRPr lang="es-ES" altLang="pt-BR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2C5469F4-FBAD-4A9A-B1D4-E5B4138FC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695" r="7939" b="9997"/>
          <a:stretch/>
        </p:blipFill>
        <p:spPr bwMode="auto">
          <a:xfrm>
            <a:off x="8112895" y="6117368"/>
            <a:ext cx="983299" cy="653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" descr="http://cirugiabb.com.ar/img/logo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38850"/>
            <a:ext cx="1900739" cy="652214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742950" y="2038350"/>
            <a:ext cx="80200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 Dolor Inguinal con Eco + para Hernia</a:t>
            </a:r>
          </a:p>
          <a:p>
            <a:pPr>
              <a:buFont typeface="Arial" pitchFamily="34" charset="0"/>
              <a:buChar char="•"/>
            </a:pPr>
            <a:endParaRPr lang="es-MX" sz="28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 Dolor Inguinal con Examen Físico + Hernia</a:t>
            </a:r>
          </a:p>
          <a:p>
            <a:pPr>
              <a:buFont typeface="Arial" pitchFamily="34" charset="0"/>
              <a:buChar char="•"/>
            </a:pPr>
            <a:endParaRPr lang="es-MX" sz="28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 Dolor Inguinal Examen </a:t>
            </a:r>
            <a:r>
              <a:rPr lang="es-MX" sz="2800" dirty="0" err="1" smtClean="0">
                <a:solidFill>
                  <a:schemeClr val="bg1"/>
                </a:solidFill>
              </a:rPr>
              <a:t>Fisico</a:t>
            </a:r>
            <a:r>
              <a:rPr lang="es-MX" sz="2800" dirty="0" smtClean="0">
                <a:solidFill>
                  <a:schemeClr val="bg1"/>
                </a:solidFill>
              </a:rPr>
              <a:t> y Eco -</a:t>
            </a:r>
          </a:p>
          <a:p>
            <a:pPr>
              <a:buFont typeface="Arial" pitchFamily="34" charset="0"/>
              <a:buChar char="•"/>
            </a:pPr>
            <a:endParaRPr lang="es-MX" sz="28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 Dolor Inguinal Post  </a:t>
            </a:r>
            <a:r>
              <a:rPr lang="es-MX" sz="2800" dirty="0" err="1" smtClean="0">
                <a:solidFill>
                  <a:schemeClr val="bg1"/>
                </a:solidFill>
              </a:rPr>
              <a:t>Hernioplastia</a:t>
            </a:r>
            <a:endParaRPr lang="es-E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1">
            <a:extLst>
              <a:ext uri="{FF2B5EF4-FFF2-40B4-BE49-F238E27FC236}">
                <a16:creationId xmlns:a16="http://schemas.microsoft.com/office/drawing/2014/main" xmlns="" id="{6CB19809-47E3-4452-A3D8-DE031D26FF32}"/>
              </a:ext>
            </a:extLst>
          </p:cNvPr>
          <p:cNvSpPr txBox="1">
            <a:spLocks/>
          </p:cNvSpPr>
          <p:nvPr/>
        </p:nvSpPr>
        <p:spPr bwMode="auto">
          <a:xfrm>
            <a:off x="0" y="452438"/>
            <a:ext cx="91440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4200" b="1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s-AR" altLang="pt-BR" sz="3200" b="1">
                <a:solidFill>
                  <a:schemeClr val="bg1"/>
                </a:solidFill>
                <a:latin typeface="Times New Roman" panose="02020603050405020304" pitchFamily="18" charset="0"/>
              </a:rPr>
              <a:t>EVALUACIÓN ECOGRÁFICA</a:t>
            </a:r>
            <a:r>
              <a:rPr lang="es-AR" altLang="pt-BR" sz="3200" b="1">
                <a:solidFill>
                  <a:schemeClr val="bg1"/>
                </a:solidFill>
              </a:rPr>
              <a:t> </a:t>
            </a:r>
            <a:endParaRPr lang="es-AR" altLang="pt-BR" sz="4200" b="1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51AD926-19B0-487A-9631-AD389A6517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1387" t="21658" r="15200" b="5914"/>
          <a:stretch/>
        </p:blipFill>
        <p:spPr>
          <a:xfrm>
            <a:off x="457200" y="1981200"/>
            <a:ext cx="3101096" cy="23018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CE73DD7E-31A4-4D56-B446-E10E53B35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695" r="7939" b="9997"/>
          <a:stretch/>
        </p:blipFill>
        <p:spPr bwMode="auto">
          <a:xfrm>
            <a:off x="7600950" y="5770811"/>
            <a:ext cx="1494598" cy="994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1989" name="TextBox 6">
            <a:extLst>
              <a:ext uri="{FF2B5EF4-FFF2-40B4-BE49-F238E27FC236}">
                <a16:creationId xmlns:a16="http://schemas.microsoft.com/office/drawing/2014/main" xmlns="" id="{88745836-201B-4B66-96CE-5605EB0C3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050" y="2133600"/>
            <a:ext cx="553651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chemeClr val="bg1"/>
                </a:solidFill>
              </a:rPr>
              <a:t>3804 CONSULTAS </a:t>
            </a:r>
            <a:r>
              <a:rPr lang="en-US" altLang="pt-BR" sz="1800" b="1" dirty="0" smtClean="0">
                <a:solidFill>
                  <a:schemeClr val="bg1"/>
                </a:solidFill>
              </a:rPr>
              <a:t>DOLOR/ECOGRAFÍA: HERNIA</a:t>
            </a:r>
            <a:endParaRPr lang="en-US" altLang="pt-BR" sz="1800" b="1" dirty="0">
              <a:solidFill>
                <a:schemeClr val="bg1"/>
              </a:solidFill>
            </a:endParaRPr>
          </a:p>
          <a:p>
            <a:pPr eaLnBrk="1" hangingPunct="1"/>
            <a:endParaRPr lang="en-US" altLang="pt-BR" sz="1800" dirty="0">
              <a:solidFill>
                <a:schemeClr val="bg1"/>
              </a:solidFill>
            </a:endParaRPr>
          </a:p>
          <a:p>
            <a:pPr eaLnBrk="1" hangingPunct="1"/>
            <a:r>
              <a:rPr lang="en-US" altLang="pt-BR" sz="1800" b="1" dirty="0">
                <a:solidFill>
                  <a:schemeClr val="bg1"/>
                </a:solidFill>
              </a:rPr>
              <a:t>ALGORITMO MULTIDISCIPLINARIO</a:t>
            </a:r>
          </a:p>
          <a:p>
            <a:pPr eaLnBrk="1" hangingPunct="1"/>
            <a:endParaRPr lang="en-US" altLang="pt-BR" sz="18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altLang="pt-BR" sz="1800" b="1" dirty="0">
                <a:solidFill>
                  <a:schemeClr val="bg1"/>
                </a:solidFill>
              </a:rPr>
              <a:t>2800 TENDINOPATÍAS/ CADERA</a:t>
            </a:r>
          </a:p>
          <a:p>
            <a:pPr eaLnBrk="1" hangingPunct="1"/>
            <a:endParaRPr lang="en-US" altLang="pt-BR" sz="18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altLang="pt-BR" sz="1800" b="1" dirty="0" smtClean="0">
                <a:solidFill>
                  <a:schemeClr val="bg1"/>
                </a:solidFill>
              </a:rPr>
              <a:t>1004 HERNIAS</a:t>
            </a:r>
            <a:endParaRPr lang="en-US" altLang="pt-BR" sz="18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http://cirugiabb.com.ar/img/logo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598170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uadroTexto 2">
            <a:extLst>
              <a:ext uri="{FF2B5EF4-FFF2-40B4-BE49-F238E27FC236}">
                <a16:creationId xmlns:a16="http://schemas.microsoft.com/office/drawing/2014/main" xmlns="" id="{13CA99B8-08D1-4854-A762-A71A089F6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192088"/>
            <a:ext cx="86233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2800" dirty="0"/>
              <a:t> </a:t>
            </a:r>
            <a:r>
              <a:rPr lang="en-US" altLang="pt-BR" sz="2800" dirty="0">
                <a:solidFill>
                  <a:schemeClr val="bg1"/>
                </a:solidFill>
              </a:rPr>
              <a:t> DOLOR INGUINAL </a:t>
            </a:r>
            <a:r>
              <a:rPr lang="en-US" altLang="pt-BR" sz="2800" dirty="0" smtClean="0">
                <a:solidFill>
                  <a:schemeClr val="bg1"/>
                </a:solidFill>
              </a:rPr>
              <a:t>CRÓNICO</a:t>
            </a:r>
            <a:endParaRPr lang="en-US" altLang="pt-BR" sz="28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altLang="pt-BR" sz="1800" dirty="0">
                <a:solidFill>
                  <a:schemeClr val="bg1"/>
                </a:solidFill>
              </a:rPr>
              <a:t> </a:t>
            </a:r>
            <a:endParaRPr lang="es-AR" altLang="pt-BR" sz="1800" dirty="0">
              <a:solidFill>
                <a:schemeClr val="bg1"/>
              </a:solidFill>
            </a:endParaRPr>
          </a:p>
        </p:txBody>
      </p:sp>
      <p:sp>
        <p:nvSpPr>
          <p:cNvPr id="49155" name="CuadroTexto 4">
            <a:extLst>
              <a:ext uri="{FF2B5EF4-FFF2-40B4-BE49-F238E27FC236}">
                <a16:creationId xmlns:a16="http://schemas.microsoft.com/office/drawing/2014/main" xmlns="" id="{CD5DB19E-8873-4010-8137-7615A4EDE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1233488"/>
            <a:ext cx="86233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pt-BR" sz="28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altLang="pt-BR" sz="1800" dirty="0"/>
              <a:t> </a:t>
            </a:r>
            <a:endParaRPr lang="es-AR" altLang="pt-BR" sz="1800" dirty="0"/>
          </a:p>
        </p:txBody>
      </p:sp>
      <p:sp>
        <p:nvSpPr>
          <p:cNvPr id="49156" name="CuadroTexto 5">
            <a:extLst>
              <a:ext uri="{FF2B5EF4-FFF2-40B4-BE49-F238E27FC236}">
                <a16:creationId xmlns:a16="http://schemas.microsoft.com/office/drawing/2014/main" xmlns="" id="{B0FAC65F-8076-4A26-94B8-13F1EB935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2435225"/>
            <a:ext cx="86217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2800" b="1" dirty="0">
                <a:solidFill>
                  <a:schemeClr val="bg1"/>
                </a:solidFill>
              </a:rPr>
              <a:t> ANÁLISIS RETROSPECTIVO</a:t>
            </a:r>
          </a:p>
          <a:p>
            <a:pPr algn="ctr" eaLnBrk="1" hangingPunct="1"/>
            <a:r>
              <a:rPr lang="en-US" altLang="pt-BR" sz="1800" b="1" dirty="0">
                <a:solidFill>
                  <a:schemeClr val="bg1"/>
                </a:solidFill>
              </a:rPr>
              <a:t> </a:t>
            </a:r>
            <a:endParaRPr lang="es-AR" altLang="pt-BR" sz="1800" b="1" dirty="0">
              <a:solidFill>
                <a:schemeClr val="bg1"/>
              </a:solidFill>
            </a:endParaRPr>
          </a:p>
        </p:txBody>
      </p:sp>
      <p:sp>
        <p:nvSpPr>
          <p:cNvPr id="49157" name="CuadroTexto 6">
            <a:extLst>
              <a:ext uri="{FF2B5EF4-FFF2-40B4-BE49-F238E27FC236}">
                <a16:creationId xmlns:a16="http://schemas.microsoft.com/office/drawing/2014/main" xmlns="" id="{336B47B0-A449-4806-B2D7-A1C11ED08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3498850"/>
            <a:ext cx="86217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2800" b="1" dirty="0">
                <a:solidFill>
                  <a:schemeClr val="bg1"/>
                </a:solidFill>
              </a:rPr>
              <a:t>PERÍODO 1998-2018 </a:t>
            </a:r>
          </a:p>
          <a:p>
            <a:pPr algn="ctr" eaLnBrk="1" hangingPunct="1"/>
            <a:r>
              <a:rPr lang="en-US" altLang="pt-BR" sz="1800" b="1" dirty="0">
                <a:solidFill>
                  <a:schemeClr val="bg1"/>
                </a:solidFill>
              </a:rPr>
              <a:t> </a:t>
            </a:r>
            <a:endParaRPr lang="es-AR" altLang="pt-BR" sz="1800" b="1" dirty="0">
              <a:solidFill>
                <a:schemeClr val="bg1"/>
              </a:solidFill>
            </a:endParaRPr>
          </a:p>
        </p:txBody>
      </p:sp>
      <p:sp>
        <p:nvSpPr>
          <p:cNvPr id="49158" name="CuadroTexto 7">
            <a:extLst>
              <a:ext uri="{FF2B5EF4-FFF2-40B4-BE49-F238E27FC236}">
                <a16:creationId xmlns:a16="http://schemas.microsoft.com/office/drawing/2014/main" xmlns="" id="{CB5CC1BE-46A0-4228-B096-3604472F8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4560888"/>
            <a:ext cx="86233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2800" dirty="0"/>
              <a:t> </a:t>
            </a:r>
            <a:r>
              <a:rPr lang="en-US" altLang="pt-BR" sz="2800" b="1" dirty="0">
                <a:solidFill>
                  <a:schemeClr val="bg1"/>
                </a:solidFill>
              </a:rPr>
              <a:t>PACIENTES EVALUADOS </a:t>
            </a:r>
          </a:p>
          <a:p>
            <a:pPr algn="ctr" eaLnBrk="1" hangingPunct="1"/>
            <a:r>
              <a:rPr lang="en-US" altLang="pt-BR" sz="1800" dirty="0"/>
              <a:t> </a:t>
            </a:r>
            <a:endParaRPr lang="es-AR" altLang="pt-BR" sz="1800" dirty="0"/>
          </a:p>
        </p:txBody>
      </p:sp>
      <p:pic>
        <p:nvPicPr>
          <p:cNvPr id="8" name="Picture 7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2A580CC5-1E53-4269-8840-8E709E070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695" r="7939" b="9997"/>
          <a:stretch/>
        </p:blipFill>
        <p:spPr bwMode="auto">
          <a:xfrm>
            <a:off x="8249099" y="6215618"/>
            <a:ext cx="855137" cy="568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http://cirugiabb.com.ar/img/logo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98170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uadroTexto 1">
            <a:extLst>
              <a:ext uri="{FF2B5EF4-FFF2-40B4-BE49-F238E27FC236}">
                <a16:creationId xmlns:a16="http://schemas.microsoft.com/office/drawing/2014/main" xmlns="" id="{A94D1748-EB4C-4BAE-AC25-E3C5B91D5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975" y="611188"/>
            <a:ext cx="2144713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800"/>
              <a:t>8769 PACIENTES</a:t>
            </a:r>
          </a:p>
        </p:txBody>
      </p:sp>
      <p:sp>
        <p:nvSpPr>
          <p:cNvPr id="50179" name="CuadroTexto 2">
            <a:extLst>
              <a:ext uri="{FF2B5EF4-FFF2-40B4-BE49-F238E27FC236}">
                <a16:creationId xmlns:a16="http://schemas.microsoft.com/office/drawing/2014/main" xmlns="" id="{ADC5E341-2616-44AC-AA68-464F45A91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675" y="1106488"/>
            <a:ext cx="1220788" cy="5842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600"/>
              <a:t>7919 </a:t>
            </a:r>
          </a:p>
          <a:p>
            <a:pPr algn="ctr" eaLnBrk="1" hangingPunct="1"/>
            <a:r>
              <a:rPr lang="es-ES" altLang="pt-BR" sz="1600"/>
              <a:t>HOMBRES</a:t>
            </a:r>
            <a:endParaRPr lang="es-AR" altLang="pt-BR" sz="1600"/>
          </a:p>
        </p:txBody>
      </p:sp>
      <p:sp>
        <p:nvSpPr>
          <p:cNvPr id="50180" name="CuadroTexto 3">
            <a:extLst>
              <a:ext uri="{FF2B5EF4-FFF2-40B4-BE49-F238E27FC236}">
                <a16:creationId xmlns:a16="http://schemas.microsoft.com/office/drawing/2014/main" xmlns="" id="{90254EAA-24EC-4220-A3F2-0A266A660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550" y="1112838"/>
            <a:ext cx="1162050" cy="584200"/>
          </a:xfrm>
          <a:prstGeom prst="rect">
            <a:avLst/>
          </a:prstGeom>
          <a:solidFill>
            <a:schemeClr val="bg1">
              <a:alpha val="49803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600"/>
              <a:t>850 </a:t>
            </a:r>
          </a:p>
          <a:p>
            <a:pPr algn="ctr" eaLnBrk="1" hangingPunct="1"/>
            <a:r>
              <a:rPr lang="es-ES" altLang="pt-BR" sz="1600"/>
              <a:t>MUJERES</a:t>
            </a:r>
            <a:endParaRPr lang="es-AR" altLang="pt-BR" sz="1600"/>
          </a:p>
        </p:txBody>
      </p:sp>
      <p:sp>
        <p:nvSpPr>
          <p:cNvPr id="50181" name="CuadroTexto 4">
            <a:extLst>
              <a:ext uri="{FF2B5EF4-FFF2-40B4-BE49-F238E27FC236}">
                <a16:creationId xmlns:a16="http://schemas.microsoft.com/office/drawing/2014/main" xmlns="" id="{127D82E3-5B88-4FA6-9397-628D6F7D4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0" y="2122488"/>
            <a:ext cx="1593850" cy="5222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400"/>
              <a:t>2198 </a:t>
            </a:r>
          </a:p>
          <a:p>
            <a:pPr algn="ctr" eaLnBrk="1" hangingPunct="1"/>
            <a:r>
              <a:rPr lang="es-ES" altLang="pt-BR" sz="1400"/>
              <a:t>ZONA INGUINAL</a:t>
            </a:r>
            <a:endParaRPr lang="es-AR" altLang="pt-BR" sz="1400"/>
          </a:p>
        </p:txBody>
      </p:sp>
      <p:sp>
        <p:nvSpPr>
          <p:cNvPr id="50182" name="CuadroTexto 5">
            <a:extLst>
              <a:ext uri="{FF2B5EF4-FFF2-40B4-BE49-F238E27FC236}">
                <a16:creationId xmlns:a16="http://schemas.microsoft.com/office/drawing/2014/main" xmlns="" id="{C6D6E31F-BDC4-4527-B9E8-BF9444DDF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2951163"/>
            <a:ext cx="2414587" cy="1661993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800" b="1" dirty="0">
                <a:latin typeface="Times New Roman" panose="02020603050405020304" pitchFamily="18" charset="0"/>
              </a:rPr>
              <a:t> </a:t>
            </a:r>
            <a:r>
              <a:rPr lang="es-AR" altLang="pt-BR" sz="1400" b="1" dirty="0">
                <a:latin typeface="Times New Roman" panose="02020603050405020304" pitchFamily="18" charset="0"/>
              </a:rPr>
              <a:t>2182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s-AR" altLang="pt-BR" sz="1400" b="1" dirty="0">
                <a:latin typeface="Times New Roman" panose="02020603050405020304" pitchFamily="18" charset="0"/>
              </a:rPr>
              <a:t>HERNIOPLASTÍAS</a:t>
            </a:r>
          </a:p>
          <a:p>
            <a:pPr algn="ctr" eaLnBrk="1" hangingPunct="1"/>
            <a:r>
              <a:rPr lang="es-AR" altLang="pt-BR" sz="1400" b="1" dirty="0">
                <a:latin typeface="Times New Roman" panose="02020603050405020304" pitchFamily="18" charset="0"/>
              </a:rPr>
              <a:t>TAPP </a:t>
            </a:r>
          </a:p>
          <a:p>
            <a:pPr algn="ctr" eaLnBrk="1" hangingPunct="1"/>
            <a:r>
              <a:rPr lang="es-AR" altLang="pt-BR" sz="1400" b="1" dirty="0">
                <a:latin typeface="Times New Roman" panose="02020603050405020304" pitchFamily="18" charset="0"/>
              </a:rPr>
              <a:t>+</a:t>
            </a:r>
          </a:p>
          <a:p>
            <a:pPr algn="ctr" eaLnBrk="1" hangingPunct="1"/>
            <a:r>
              <a:rPr lang="es-AR" altLang="pt-BR" sz="1400" b="1" dirty="0">
                <a:latin typeface="Times New Roman" panose="02020603050405020304" pitchFamily="18" charset="0"/>
              </a:rPr>
              <a:t>PROTOCOLO DE </a:t>
            </a:r>
          </a:p>
          <a:p>
            <a:pPr algn="ctr" eaLnBrk="1" hangingPunct="1"/>
            <a:r>
              <a:rPr lang="es-AR" altLang="pt-BR" sz="1400" b="1" dirty="0">
                <a:latin typeface="Times New Roman" panose="02020603050405020304" pitchFamily="18" charset="0"/>
              </a:rPr>
              <a:t>REHABILITACIÓN FÍSICA</a:t>
            </a:r>
          </a:p>
        </p:txBody>
      </p:sp>
      <p:sp>
        <p:nvSpPr>
          <p:cNvPr id="50183" name="CuadroTexto 6">
            <a:extLst>
              <a:ext uri="{FF2B5EF4-FFF2-40B4-BE49-F238E27FC236}">
                <a16:creationId xmlns:a16="http://schemas.microsoft.com/office/drawing/2014/main" xmlns="" id="{446E26CE-B36D-499F-A003-29BB34E1A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8650" y="115888"/>
            <a:ext cx="521017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pt-BR" sz="1800" dirty="0"/>
              <a:t>BASE DE DATO DE 20 AÑOS DE EVALUACIÓN</a:t>
            </a:r>
          </a:p>
        </p:txBody>
      </p:sp>
      <p:sp>
        <p:nvSpPr>
          <p:cNvPr id="50184" name="CuadroTexto 8">
            <a:extLst>
              <a:ext uri="{FF2B5EF4-FFF2-40B4-BE49-F238E27FC236}">
                <a16:creationId xmlns:a16="http://schemas.microsoft.com/office/drawing/2014/main" xmlns="" id="{9CAA0A5C-1C6C-44E9-8DD2-CA2938910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663" y="2055813"/>
            <a:ext cx="1773237" cy="523875"/>
          </a:xfrm>
          <a:prstGeom prst="rect">
            <a:avLst/>
          </a:prstGeom>
          <a:solidFill>
            <a:srgbClr val="09E71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400"/>
              <a:t>421</a:t>
            </a:r>
          </a:p>
          <a:p>
            <a:pPr algn="ctr" eaLnBrk="1" hangingPunct="1"/>
            <a:r>
              <a:rPr lang="es-AR" altLang="pt-BR" sz="1400"/>
              <a:t>ZONA DE CADERA</a:t>
            </a:r>
          </a:p>
        </p:txBody>
      </p:sp>
      <p:sp>
        <p:nvSpPr>
          <p:cNvPr id="50185" name="CuadroTexto 3">
            <a:extLst>
              <a:ext uri="{FF2B5EF4-FFF2-40B4-BE49-F238E27FC236}">
                <a16:creationId xmlns:a16="http://schemas.microsoft.com/office/drawing/2014/main" xmlns="" id="{FA81EC23-644A-4BE2-982C-5409BB1A9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700" y="4000500"/>
            <a:ext cx="2445991" cy="523220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400" b="1" dirty="0">
                <a:latin typeface="Times New Roman" panose="02020603050405020304" pitchFamily="18" charset="0"/>
              </a:rPr>
              <a:t> PROTOCOLO DE </a:t>
            </a:r>
          </a:p>
          <a:p>
            <a:pPr algn="ctr" eaLnBrk="1" hangingPunct="1"/>
            <a:r>
              <a:rPr lang="es-AR" altLang="pt-BR" sz="1400" b="1" dirty="0">
                <a:latin typeface="Times New Roman" panose="02020603050405020304" pitchFamily="18" charset="0"/>
              </a:rPr>
              <a:t>REHABILITACIÓN FÍSICA</a:t>
            </a:r>
          </a:p>
        </p:txBody>
      </p:sp>
      <p:sp>
        <p:nvSpPr>
          <p:cNvPr id="50186" name="CuadroTexto 4">
            <a:extLst>
              <a:ext uri="{FF2B5EF4-FFF2-40B4-BE49-F238E27FC236}">
                <a16:creationId xmlns:a16="http://schemas.microsoft.com/office/drawing/2014/main" xmlns="" id="{1AFCE650-38C2-4604-A154-2F8A0EEE1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5024438"/>
            <a:ext cx="583814" cy="523220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400" b="1" dirty="0">
                <a:latin typeface="Times New Roman" panose="02020603050405020304" pitchFamily="18" charset="0"/>
              </a:rPr>
              <a:t>260</a:t>
            </a:r>
          </a:p>
          <a:p>
            <a:pPr algn="ctr" eaLnBrk="1" hangingPunct="1"/>
            <a:r>
              <a:rPr lang="es-AR" altLang="pt-BR" sz="1400" b="1" dirty="0">
                <a:latin typeface="Times New Roman" panose="02020603050405020304" pitchFamily="18" charset="0"/>
              </a:rPr>
              <a:t>MEP</a:t>
            </a:r>
          </a:p>
        </p:txBody>
      </p:sp>
      <p:sp>
        <p:nvSpPr>
          <p:cNvPr id="50187" name="CuadroTexto 6">
            <a:extLst>
              <a:ext uri="{FF2B5EF4-FFF2-40B4-BE49-F238E27FC236}">
                <a16:creationId xmlns:a16="http://schemas.microsoft.com/office/drawing/2014/main" xmlns="" id="{6019ABE0-62C8-41B0-8877-4688DB841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700" y="5949950"/>
            <a:ext cx="1462132" cy="800219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400" b="1" dirty="0">
                <a:latin typeface="Times New Roman" panose="02020603050405020304" pitchFamily="18" charset="0"/>
              </a:rPr>
              <a:t>16</a:t>
            </a:r>
          </a:p>
          <a:p>
            <a:pPr algn="ctr" eaLnBrk="1" hangingPunct="1"/>
            <a:r>
              <a:rPr lang="es-AR" altLang="pt-BR" sz="1400" b="1" dirty="0">
                <a:latin typeface="Times New Roman" panose="02020603050405020304" pitchFamily="18" charset="0"/>
              </a:rPr>
              <a:t> TENOTOMÍAS</a:t>
            </a:r>
          </a:p>
          <a:p>
            <a:pPr algn="ctr" eaLnBrk="1" hangingPunct="1"/>
            <a:endParaRPr lang="es-AR" altLang="pt-BR" sz="1800" dirty="0">
              <a:latin typeface="Times New Roman" panose="02020603050405020304" pitchFamily="18" charset="0"/>
            </a:endParaRPr>
          </a:p>
        </p:txBody>
      </p:sp>
      <p:sp>
        <p:nvSpPr>
          <p:cNvPr id="50188" name="CuadroTexto 7">
            <a:extLst>
              <a:ext uri="{FF2B5EF4-FFF2-40B4-BE49-F238E27FC236}">
                <a16:creationId xmlns:a16="http://schemas.microsoft.com/office/drawing/2014/main" xmlns="" id="{5D3B43CB-19EB-4DA0-A9A8-DBB28EE47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363" y="4859338"/>
            <a:ext cx="2112886" cy="923330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200" b="1" dirty="0">
                <a:latin typeface="Times New Roman" panose="02020603050405020304" pitchFamily="18" charset="0"/>
              </a:rPr>
              <a:t>72</a:t>
            </a:r>
          </a:p>
          <a:p>
            <a:pPr algn="ctr" eaLnBrk="1" hangingPunct="1"/>
            <a:r>
              <a:rPr lang="es-AR" altLang="pt-BR" sz="1200" b="1" dirty="0">
                <a:latin typeface="Times New Roman" panose="02020603050405020304" pitchFamily="18" charset="0"/>
              </a:rPr>
              <a:t>PROTOCOLO DE </a:t>
            </a:r>
          </a:p>
          <a:p>
            <a:pPr algn="ctr" eaLnBrk="1" hangingPunct="1"/>
            <a:r>
              <a:rPr lang="es-AR" altLang="pt-BR" sz="1200" b="1" dirty="0">
                <a:latin typeface="Times New Roman" panose="02020603050405020304" pitchFamily="18" charset="0"/>
              </a:rPr>
              <a:t>REHABILITACIÓN FÍSICA</a:t>
            </a:r>
          </a:p>
          <a:p>
            <a:pPr algn="ctr" eaLnBrk="1" hangingPunct="1"/>
            <a:endParaRPr lang="es-AR" altLang="pt-BR" sz="1800" dirty="0">
              <a:latin typeface="Times New Roman" panose="02020603050405020304" pitchFamily="18" charset="0"/>
            </a:endParaRPr>
          </a:p>
        </p:txBody>
      </p:sp>
      <p:sp>
        <p:nvSpPr>
          <p:cNvPr id="50189" name="CuadroTexto 18">
            <a:extLst>
              <a:ext uri="{FF2B5EF4-FFF2-40B4-BE49-F238E27FC236}">
                <a16:creationId xmlns:a16="http://schemas.microsoft.com/office/drawing/2014/main" xmlns="" id="{9E5BC6C3-0AC7-434F-87FE-DFAF42B79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25" y="4851400"/>
            <a:ext cx="1577228" cy="923330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200" b="1" dirty="0">
                <a:latin typeface="Times New Roman" panose="02020603050405020304" pitchFamily="18" charset="0"/>
              </a:rPr>
              <a:t>95</a:t>
            </a:r>
          </a:p>
          <a:p>
            <a:pPr algn="ctr" eaLnBrk="1" hangingPunct="1"/>
            <a:r>
              <a:rPr lang="es-AR" altLang="pt-BR" sz="1200" b="1" dirty="0">
                <a:latin typeface="Times New Roman" panose="02020603050405020304" pitchFamily="18" charset="0"/>
              </a:rPr>
              <a:t>RECURRENCIA DE</a:t>
            </a:r>
          </a:p>
          <a:p>
            <a:pPr algn="ctr" eaLnBrk="1" hangingPunct="1"/>
            <a:r>
              <a:rPr lang="es-AR" altLang="pt-BR" sz="1200" b="1" dirty="0">
                <a:latin typeface="Times New Roman" panose="02020603050405020304" pitchFamily="18" charset="0"/>
              </a:rPr>
              <a:t>TENDINOPATÍA</a:t>
            </a:r>
          </a:p>
          <a:p>
            <a:pPr algn="ctr" eaLnBrk="1" hangingPunct="1"/>
            <a:endParaRPr lang="es-AR" altLang="pt-BR" sz="1800" dirty="0">
              <a:latin typeface="Times New Roman" panose="02020603050405020304" pitchFamily="18" charset="0"/>
            </a:endParaRPr>
          </a:p>
        </p:txBody>
      </p:sp>
      <p:sp>
        <p:nvSpPr>
          <p:cNvPr id="50190" name="CuadroTexto 19">
            <a:extLst>
              <a:ext uri="{FF2B5EF4-FFF2-40B4-BE49-F238E27FC236}">
                <a16:creationId xmlns:a16="http://schemas.microsoft.com/office/drawing/2014/main" xmlns="" id="{7AE0E191-2371-46E9-91A5-F9D0D4DAA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0" y="6056313"/>
            <a:ext cx="527710" cy="738664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200" b="1" dirty="0">
                <a:latin typeface="Times New Roman" panose="02020603050405020304" pitchFamily="18" charset="0"/>
              </a:rPr>
              <a:t>21</a:t>
            </a:r>
          </a:p>
          <a:p>
            <a:pPr algn="ctr" eaLnBrk="1" hangingPunct="1"/>
            <a:r>
              <a:rPr lang="es-AR" altLang="pt-BR" sz="1200" b="1" dirty="0">
                <a:latin typeface="Times New Roman" panose="02020603050405020304" pitchFamily="18" charset="0"/>
              </a:rPr>
              <a:t>MEP</a:t>
            </a:r>
          </a:p>
          <a:p>
            <a:pPr algn="ctr" eaLnBrk="1" hangingPunct="1"/>
            <a:endParaRPr lang="es-AR" altLang="pt-BR" sz="1800" b="1" dirty="0">
              <a:latin typeface="Times New Roman" panose="02020603050405020304" pitchFamily="18" charset="0"/>
            </a:endParaRPr>
          </a:p>
        </p:txBody>
      </p:sp>
      <p:sp>
        <p:nvSpPr>
          <p:cNvPr id="50191" name="CuadroTexto 20">
            <a:extLst>
              <a:ext uri="{FF2B5EF4-FFF2-40B4-BE49-F238E27FC236}">
                <a16:creationId xmlns:a16="http://schemas.microsoft.com/office/drawing/2014/main" xmlns="" id="{8057FDEE-342F-418B-982E-A06BDEDEE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1363" y="6056313"/>
            <a:ext cx="358775" cy="738187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200" b="1" dirty="0">
                <a:latin typeface="Times New Roman" panose="02020603050405020304" pitchFamily="18" charset="0"/>
              </a:rPr>
              <a:t>2</a:t>
            </a:r>
          </a:p>
          <a:p>
            <a:pPr algn="ctr" eaLnBrk="1" hangingPunct="1"/>
            <a:r>
              <a:rPr lang="es-AR" altLang="pt-BR" sz="1200" b="1" dirty="0">
                <a:latin typeface="Times New Roman" panose="02020603050405020304" pitchFamily="18" charset="0"/>
              </a:rPr>
              <a:t>CI</a:t>
            </a:r>
          </a:p>
          <a:p>
            <a:pPr algn="ctr" eaLnBrk="1" hangingPunct="1"/>
            <a:endParaRPr lang="es-AR" altLang="pt-BR" sz="1800" dirty="0">
              <a:latin typeface="Times New Roman" panose="02020603050405020304" pitchFamily="18" charset="0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85426D40-61D8-45ED-8B34-E2B23C4E09EF}"/>
              </a:ext>
            </a:extLst>
          </p:cNvPr>
          <p:cNvCxnSpPr/>
          <p:nvPr/>
        </p:nvCxnSpPr>
        <p:spPr>
          <a:xfrm>
            <a:off x="971550" y="1844675"/>
            <a:ext cx="726281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69A510C3-9C74-4BC6-A247-D82D319DF4C4}"/>
              </a:ext>
            </a:extLst>
          </p:cNvPr>
          <p:cNvCxnSpPr/>
          <p:nvPr/>
        </p:nvCxnSpPr>
        <p:spPr>
          <a:xfrm>
            <a:off x="971550" y="1844675"/>
            <a:ext cx="0" cy="27781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D438181E-8000-4BDC-99CF-B6D1D98F3DE6}"/>
              </a:ext>
            </a:extLst>
          </p:cNvPr>
          <p:cNvCxnSpPr/>
          <p:nvPr/>
        </p:nvCxnSpPr>
        <p:spPr>
          <a:xfrm>
            <a:off x="4037013" y="1857375"/>
            <a:ext cx="0" cy="254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95A5A941-5527-4B20-8F6F-E91D142CDA54}"/>
              </a:ext>
            </a:extLst>
          </p:cNvPr>
          <p:cNvCxnSpPr/>
          <p:nvPr/>
        </p:nvCxnSpPr>
        <p:spPr>
          <a:xfrm flipH="1">
            <a:off x="8229600" y="1857375"/>
            <a:ext cx="0" cy="1746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xmlns="" id="{461CE8F1-7604-4F0B-8B26-27D082D230E6}"/>
              </a:ext>
            </a:extLst>
          </p:cNvPr>
          <p:cNvCxnSpPr/>
          <p:nvPr/>
        </p:nvCxnSpPr>
        <p:spPr>
          <a:xfrm flipH="1">
            <a:off x="2143125" y="5540375"/>
            <a:ext cx="0" cy="3984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xmlns="" id="{E67DE0EE-212C-4E61-9345-15129D33B7EC}"/>
              </a:ext>
            </a:extLst>
          </p:cNvPr>
          <p:cNvCxnSpPr/>
          <p:nvPr/>
        </p:nvCxnSpPr>
        <p:spPr>
          <a:xfrm flipH="1">
            <a:off x="1536700" y="3162300"/>
            <a:ext cx="9525" cy="838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xmlns="" id="{487396FB-2ED6-4297-B0C1-E2FE75E3DACB}"/>
              </a:ext>
            </a:extLst>
          </p:cNvPr>
          <p:cNvCxnSpPr/>
          <p:nvPr/>
        </p:nvCxnSpPr>
        <p:spPr>
          <a:xfrm>
            <a:off x="2125663" y="4533900"/>
            <a:ext cx="0" cy="4699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xmlns="" id="{A3695628-8EC2-4A30-AA47-4ED31AACB0AD}"/>
              </a:ext>
            </a:extLst>
          </p:cNvPr>
          <p:cNvCxnSpPr/>
          <p:nvPr/>
        </p:nvCxnSpPr>
        <p:spPr>
          <a:xfrm>
            <a:off x="4427538" y="992188"/>
            <a:ext cx="0" cy="8509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683A1FCF-5BFB-41C7-860C-C3E70677214E}"/>
              </a:ext>
            </a:extLst>
          </p:cNvPr>
          <p:cNvSpPr/>
          <p:nvPr/>
        </p:nvSpPr>
        <p:spPr>
          <a:xfrm>
            <a:off x="195263" y="2147888"/>
            <a:ext cx="1947862" cy="10033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400"/>
              <a:t>2928</a:t>
            </a:r>
            <a:endParaRPr lang="es-AR" altLang="pt-BR" sz="1400"/>
          </a:p>
          <a:p>
            <a:pPr algn="ctr" eaLnBrk="1" hangingPunct="1"/>
            <a:r>
              <a:rPr lang="es-AR" altLang="pt-BR" sz="1400"/>
              <a:t> ZONA DE ADUCTOR</a:t>
            </a:r>
          </a:p>
          <a:p>
            <a:pPr algn="ctr" eaLnBrk="1" hangingPunct="1"/>
            <a:endParaRPr lang="es-AR" altLang="pt-BR" sz="180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4AB3BBE-F316-49ED-8475-CA23BFB3BB6A}"/>
              </a:ext>
            </a:extLst>
          </p:cNvPr>
          <p:cNvSpPr/>
          <p:nvPr/>
        </p:nvSpPr>
        <p:spPr>
          <a:xfrm>
            <a:off x="3136900" y="2108200"/>
            <a:ext cx="1798638" cy="1046163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50202" name="CuadroTexto 6">
            <a:extLst>
              <a:ext uri="{FF2B5EF4-FFF2-40B4-BE49-F238E27FC236}">
                <a16:creationId xmlns:a16="http://schemas.microsoft.com/office/drawing/2014/main" xmlns="" id="{45CDF1DC-EDB6-4235-B491-F5AB0C32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4850" y="2216150"/>
            <a:ext cx="17176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400"/>
              <a:t>3222</a:t>
            </a:r>
            <a:endParaRPr lang="es-AR" altLang="pt-BR" sz="1400"/>
          </a:p>
          <a:p>
            <a:pPr algn="ctr" eaLnBrk="1" hangingPunct="1"/>
            <a:r>
              <a:rPr lang="es-AR" altLang="pt-BR" sz="1400"/>
              <a:t>ZONA ILIOPSOAS</a:t>
            </a:r>
          </a:p>
          <a:p>
            <a:pPr algn="ctr" eaLnBrk="1" hangingPunct="1"/>
            <a:r>
              <a:rPr lang="es-ES" altLang="pt-BR" sz="1400"/>
              <a:t>PECT</a:t>
            </a:r>
            <a:r>
              <a:rPr lang="en-US" altLang="pt-BR" sz="1400"/>
              <a:t>Í</a:t>
            </a:r>
            <a:r>
              <a:rPr lang="es-ES" altLang="pt-BR" sz="1400"/>
              <a:t>NEO</a:t>
            </a:r>
            <a:endParaRPr lang="es-AR" altLang="pt-BR" sz="1400"/>
          </a:p>
          <a:p>
            <a:pPr algn="ctr" eaLnBrk="1" hangingPunct="1"/>
            <a:endParaRPr lang="es-AR" altLang="pt-BR" sz="1800">
              <a:latin typeface="Century Gothic" panose="020B0502020202020204" pitchFamily="34" charset="0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xmlns="" id="{925B921F-FA2D-476F-83CA-D3D4BB0C8B55}"/>
              </a:ext>
            </a:extLst>
          </p:cNvPr>
          <p:cNvCxnSpPr/>
          <p:nvPr/>
        </p:nvCxnSpPr>
        <p:spPr>
          <a:xfrm flipH="1">
            <a:off x="3821113" y="3160713"/>
            <a:ext cx="12700" cy="8493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xmlns="" id="{08DA15D9-CEF3-4FF1-8B16-4E36952960CE}"/>
              </a:ext>
            </a:extLst>
          </p:cNvPr>
          <p:cNvCxnSpPr>
            <a:endCxn id="50182" idx="0"/>
          </p:cNvCxnSpPr>
          <p:nvPr/>
        </p:nvCxnSpPr>
        <p:spPr>
          <a:xfrm rot="5400000">
            <a:off x="6176567" y="2795191"/>
            <a:ext cx="296863" cy="1508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xmlns="" id="{8F582CDD-23CC-448E-98C2-B104A4C324FF}"/>
              </a:ext>
            </a:extLst>
          </p:cNvPr>
          <p:cNvCxnSpPr/>
          <p:nvPr/>
        </p:nvCxnSpPr>
        <p:spPr>
          <a:xfrm>
            <a:off x="5981700" y="4597400"/>
            <a:ext cx="0" cy="2762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xmlns="" id="{E8428F3E-B9B2-48A5-B467-6FF4E6815D9B}"/>
              </a:ext>
            </a:extLst>
          </p:cNvPr>
          <p:cNvCxnSpPr>
            <a:stCxn id="50189" idx="3"/>
            <a:endCxn id="50188" idx="1"/>
          </p:cNvCxnSpPr>
          <p:nvPr/>
        </p:nvCxnSpPr>
        <p:spPr>
          <a:xfrm>
            <a:off x="6831853" y="5313065"/>
            <a:ext cx="259510" cy="793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xmlns="" id="{3622DEC0-1B00-4005-96BC-F239D7292A24}"/>
              </a:ext>
            </a:extLst>
          </p:cNvPr>
          <p:cNvCxnSpPr/>
          <p:nvPr/>
        </p:nvCxnSpPr>
        <p:spPr>
          <a:xfrm>
            <a:off x="7839075" y="5783263"/>
            <a:ext cx="0" cy="2762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xmlns="" id="{CF4412C0-E9FF-400A-819C-1CF10E4C19D9}"/>
              </a:ext>
            </a:extLst>
          </p:cNvPr>
          <p:cNvCxnSpPr/>
          <p:nvPr/>
        </p:nvCxnSpPr>
        <p:spPr>
          <a:xfrm>
            <a:off x="8532813" y="5783263"/>
            <a:ext cx="0" cy="2762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09" name="CuadroTexto 18">
            <a:extLst>
              <a:ext uri="{FF2B5EF4-FFF2-40B4-BE49-F238E27FC236}">
                <a16:creationId xmlns:a16="http://schemas.microsoft.com/office/drawing/2014/main" xmlns="" id="{2E9BC729-DFCE-4162-87ED-78B5247C0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0" y="3389313"/>
            <a:ext cx="1550233" cy="923330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200" b="1" dirty="0">
                <a:latin typeface="Times New Roman" panose="02020603050405020304" pitchFamily="18" charset="0"/>
              </a:rPr>
              <a:t>TRAUMATÓLOGO</a:t>
            </a:r>
          </a:p>
          <a:p>
            <a:pPr algn="ctr" eaLnBrk="1" hangingPunct="1"/>
            <a:r>
              <a:rPr lang="es-ES" altLang="pt-BR" sz="1200" b="1" dirty="0">
                <a:latin typeface="Times New Roman" panose="02020603050405020304" pitchFamily="18" charset="0"/>
              </a:rPr>
              <a:t>DE</a:t>
            </a:r>
          </a:p>
          <a:p>
            <a:pPr algn="ctr" eaLnBrk="1" hangingPunct="1"/>
            <a:r>
              <a:rPr lang="es-ES" altLang="pt-BR" sz="1200" b="1" dirty="0">
                <a:latin typeface="Times New Roman" panose="02020603050405020304" pitchFamily="18" charset="0"/>
              </a:rPr>
              <a:t>CADERA</a:t>
            </a:r>
            <a:endParaRPr lang="es-AR" altLang="pt-BR" sz="1200" b="1" dirty="0">
              <a:latin typeface="Times New Roman" panose="02020603050405020304" pitchFamily="18" charset="0"/>
            </a:endParaRPr>
          </a:p>
          <a:p>
            <a:pPr algn="ctr" eaLnBrk="1" hangingPunct="1"/>
            <a:endParaRPr lang="es-AR" altLang="pt-BR" sz="1800" dirty="0">
              <a:latin typeface="Times New Roman" panose="02020603050405020304" pitchFamily="18" charset="0"/>
            </a:endParaRPr>
          </a:p>
        </p:txBody>
      </p: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xmlns="" id="{611C1A4C-2ADE-4C0C-AA77-38ABD4DD1A64}"/>
              </a:ext>
            </a:extLst>
          </p:cNvPr>
          <p:cNvCxnSpPr/>
          <p:nvPr/>
        </p:nvCxnSpPr>
        <p:spPr>
          <a:xfrm>
            <a:off x="8234363" y="2573338"/>
            <a:ext cx="0" cy="81597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xmlns="" id="{990C5168-B35B-42C5-A27E-B43E7510E67A}"/>
              </a:ext>
            </a:extLst>
          </p:cNvPr>
          <p:cNvCxnSpPr/>
          <p:nvPr/>
        </p:nvCxnSpPr>
        <p:spPr>
          <a:xfrm>
            <a:off x="6329363" y="1844675"/>
            <a:ext cx="0" cy="254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7E59106C-D5DF-4EA3-8BFD-85C09E595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695" r="7939" b="9997"/>
          <a:stretch/>
        </p:blipFill>
        <p:spPr bwMode="auto">
          <a:xfrm>
            <a:off x="7818602" y="76200"/>
            <a:ext cx="1077748" cy="716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Picture 2" descr="http://cirugiabb.com.ar/img/logo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0"/>
            <a:ext cx="1567636" cy="5379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xmlns="" id="{CBE904E3-8617-4905-A0DB-7BC36DADEC0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533400"/>
            <a:ext cx="8229600" cy="1143000"/>
          </a:xfrm>
        </p:spPr>
        <p:txBody>
          <a:bodyPr/>
          <a:lstStyle/>
          <a:p>
            <a:pPr eaLnBrk="1" hangingPunct="1"/>
            <a:r>
              <a:rPr lang="es-ES_tradnl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DOLOR INGUINAL CRÓNICO </a:t>
            </a:r>
            <a:br>
              <a:rPr lang="es-ES_tradnl" altLang="pt-BR" b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es-ES_tradnl" altLang="pt-BR" sz="3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363" name="Picture 8" descr="images2">
            <a:extLst>
              <a:ext uri="{FF2B5EF4-FFF2-40B4-BE49-F238E27FC236}">
                <a16:creationId xmlns:a16="http://schemas.microsoft.com/office/drawing/2014/main" xmlns="" id="{6DA94A36-E2E4-4ED7-9BAC-99EB273E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333"/>
          <a:stretch>
            <a:fillRect/>
          </a:stretch>
        </p:blipFill>
        <p:spPr bwMode="auto">
          <a:xfrm>
            <a:off x="3181350" y="4343400"/>
            <a:ext cx="2736850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5">
            <a:extLst>
              <a:ext uri="{FF2B5EF4-FFF2-40B4-BE49-F238E27FC236}">
                <a16:creationId xmlns:a16="http://schemas.microsoft.com/office/drawing/2014/main" xmlns="" id="{51C54C2A-A22B-45D1-B81C-F4EA8B06A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133600"/>
            <a:ext cx="820896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sz="3200" b="1">
                <a:solidFill>
                  <a:schemeClr val="bg1"/>
                </a:solidFill>
                <a:latin typeface="Times New Roman" panose="02020603050405020304" pitchFamily="18" charset="0"/>
              </a:rPr>
              <a:t>Dolor y déficit funcional de larga data</a:t>
            </a:r>
          </a:p>
          <a:p>
            <a:pPr eaLnBrk="1" hangingPunct="1"/>
            <a:endParaRPr lang="es-ES" altLang="pt-BR" sz="32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s-ES" altLang="pt-BR" sz="3200" b="1">
                <a:solidFill>
                  <a:schemeClr val="bg1"/>
                </a:solidFill>
                <a:latin typeface="Times New Roman" panose="02020603050405020304" pitchFamily="18" charset="0"/>
              </a:rPr>
              <a:t>Región inguino-genito-crural</a:t>
            </a:r>
            <a:r>
              <a:rPr lang="es-ES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es-ES_tradnl" altLang="pt-BR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es-ES_tradnl" altLang="pt-BR" sz="18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es-ES" altLang="pt-BR" sz="1800">
              <a:latin typeface="Times New Roman" panose="02020603050405020304" pitchFamily="18" charset="0"/>
            </a:endParaRPr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091BB8CE-FBF0-4EF0-AEBF-3155D37A81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7695" r="7939" b="9997"/>
          <a:stretch/>
        </p:blipFill>
        <p:spPr bwMode="auto">
          <a:xfrm>
            <a:off x="7961677" y="6000750"/>
            <a:ext cx="1115281" cy="739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http://cirugiabb.com.ar/img/logo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1775" y="582930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61303410-EBAB-45B2-8805-1D1C4ABA90D6}"/>
              </a:ext>
            </a:extLst>
          </p:cNvPr>
          <p:cNvGrpSpPr/>
          <p:nvPr/>
        </p:nvGrpSpPr>
        <p:grpSpPr>
          <a:xfrm>
            <a:off x="1278999" y="1791328"/>
            <a:ext cx="1788617" cy="1788616"/>
            <a:chOff x="2047604" y="0"/>
            <a:chExt cx="2384823" cy="2384823"/>
          </a:xfrm>
          <a:scene3d>
            <a:camera prst="orthographicFront"/>
            <a:lightRig rig="flat" dir="t"/>
          </a:scene3d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xmlns="" id="{6DFF0836-CADA-48DC-909B-CC5E53A68B38}"/>
                </a:ext>
              </a:extLst>
            </p:cNvPr>
            <p:cNvSpPr/>
            <p:nvPr/>
          </p:nvSpPr>
          <p:spPr>
            <a:xfrm>
              <a:off x="2047604" y="0"/>
              <a:ext cx="2384823" cy="2384823"/>
            </a:xfrm>
            <a:prstGeom prst="ellipse">
              <a:avLst/>
            </a:prstGeom>
            <a:solidFill>
              <a:srgbClr val="FF0000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Elipse 4">
              <a:extLst>
                <a:ext uri="{FF2B5EF4-FFF2-40B4-BE49-F238E27FC236}">
                  <a16:creationId xmlns:a16="http://schemas.microsoft.com/office/drawing/2014/main" xmlns="" id="{0810867B-4111-450F-9265-3F6A536D3672}"/>
                </a:ext>
              </a:extLst>
            </p:cNvPr>
            <p:cNvSpPr/>
            <p:nvPr/>
          </p:nvSpPr>
          <p:spPr>
            <a:xfrm>
              <a:off x="2396853" y="349249"/>
              <a:ext cx="1686325" cy="168632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1066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AR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8769 </a:t>
              </a:r>
              <a:r>
                <a:rPr lang="es-AR" sz="2100">
                  <a:latin typeface="Times New Roman" panose="02020603050405020304" pitchFamily="18" charset="0"/>
                  <a:cs typeface="Times New Roman" panose="02020603050405020304" pitchFamily="18" charset="0"/>
                </a:rPr>
                <a:t>PATIENTS</a:t>
              </a:r>
              <a:endParaRPr lang="es-AR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Flecha izquierda 7">
            <a:extLst>
              <a:ext uri="{FF2B5EF4-FFF2-40B4-BE49-F238E27FC236}">
                <a16:creationId xmlns:a16="http://schemas.microsoft.com/office/drawing/2014/main" xmlns="" id="{E581BC1F-247F-4E69-910A-F697D97BAEC6}"/>
              </a:ext>
            </a:extLst>
          </p:cNvPr>
          <p:cNvSpPr/>
          <p:nvPr/>
        </p:nvSpPr>
        <p:spPr>
          <a:xfrm rot="16200000">
            <a:off x="1786538" y="3947544"/>
            <a:ext cx="647496" cy="509756"/>
          </a:xfrm>
          <a:prstGeom prst="leftArrow">
            <a:avLst>
              <a:gd name="adj1" fmla="val 60000"/>
              <a:gd name="adj2" fmla="val 50000"/>
            </a:avLst>
          </a:prstGeom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7" name="Grupo 11">
            <a:extLst>
              <a:ext uri="{FF2B5EF4-FFF2-40B4-BE49-F238E27FC236}">
                <a16:creationId xmlns:a16="http://schemas.microsoft.com/office/drawing/2014/main" xmlns="" id="{8839334F-153F-49FC-A716-378C5868F4A2}"/>
              </a:ext>
            </a:extLst>
          </p:cNvPr>
          <p:cNvGrpSpPr/>
          <p:nvPr/>
        </p:nvGrpSpPr>
        <p:grpSpPr>
          <a:xfrm>
            <a:off x="1501993" y="4688376"/>
            <a:ext cx="1699186" cy="1359349"/>
            <a:chOff x="4408016" y="2949237"/>
            <a:chExt cx="2265582" cy="1812465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>
              <a:extLst>
                <a:ext uri="{FF2B5EF4-FFF2-40B4-BE49-F238E27FC236}">
                  <a16:creationId xmlns:a16="http://schemas.microsoft.com/office/drawing/2014/main" xmlns="" id="{9A135C21-BAE1-406B-9732-573D76A9F948}"/>
                </a:ext>
              </a:extLst>
            </p:cNvPr>
            <p:cNvSpPr/>
            <p:nvPr/>
          </p:nvSpPr>
          <p:spPr>
            <a:xfrm>
              <a:off x="4408016" y="2949237"/>
              <a:ext cx="2265582" cy="181246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xmlns="" id="{62620078-CC1E-4B8E-93DE-DE8AC501F940}"/>
                </a:ext>
              </a:extLst>
            </p:cNvPr>
            <p:cNvSpPr/>
            <p:nvPr/>
          </p:nvSpPr>
          <p:spPr>
            <a:xfrm>
              <a:off x="4441350" y="3043142"/>
              <a:ext cx="2159412" cy="17062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rIns="45720" spcCol="1270" anchor="ctr"/>
            <a:lstStyle/>
            <a:p>
              <a:pPr algn="ctr" defTabSz="1066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A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2198</a:t>
              </a:r>
            </a:p>
            <a:p>
              <a:pPr algn="ctr" defTabSz="1066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AR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SPORTS HERNIA</a:t>
              </a:r>
            </a:p>
          </p:txBody>
        </p:sp>
      </p:grpSp>
      <p:sp>
        <p:nvSpPr>
          <p:cNvPr id="18" name="Flecha izquierda 17">
            <a:extLst>
              <a:ext uri="{FF2B5EF4-FFF2-40B4-BE49-F238E27FC236}">
                <a16:creationId xmlns:a16="http://schemas.microsoft.com/office/drawing/2014/main" xmlns="" id="{210A444C-2F71-4EFE-B817-3074219818CE}"/>
              </a:ext>
            </a:extLst>
          </p:cNvPr>
          <p:cNvSpPr/>
          <p:nvPr/>
        </p:nvSpPr>
        <p:spPr>
          <a:xfrm rot="10800000">
            <a:off x="3796241" y="5248101"/>
            <a:ext cx="647495" cy="509756"/>
          </a:xfrm>
          <a:prstGeom prst="leftArrow">
            <a:avLst>
              <a:gd name="adj1" fmla="val 60000"/>
              <a:gd name="adj2" fmla="val 50000"/>
            </a:avLst>
          </a:prstGeom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9" name="Grupo 18">
            <a:extLst>
              <a:ext uri="{FF2B5EF4-FFF2-40B4-BE49-F238E27FC236}">
                <a16:creationId xmlns:a16="http://schemas.microsoft.com/office/drawing/2014/main" xmlns="" id="{E2C05907-BEE7-494D-85A0-AFB713203CA2}"/>
              </a:ext>
            </a:extLst>
          </p:cNvPr>
          <p:cNvGrpSpPr/>
          <p:nvPr/>
        </p:nvGrpSpPr>
        <p:grpSpPr>
          <a:xfrm>
            <a:off x="4949897" y="4766164"/>
            <a:ext cx="1699187" cy="1359349"/>
            <a:chOff x="4297334" y="3188872"/>
            <a:chExt cx="2265582" cy="1812465"/>
          </a:xfrm>
          <a:scene3d>
            <a:camera prst="orthographicFront"/>
            <a:lightRig rig="flat" dir="t"/>
          </a:scene3d>
        </p:grpSpPr>
        <p:sp>
          <p:nvSpPr>
            <p:cNvPr id="20" name="Rectángulo redondeado 19">
              <a:extLst>
                <a:ext uri="{FF2B5EF4-FFF2-40B4-BE49-F238E27FC236}">
                  <a16:creationId xmlns:a16="http://schemas.microsoft.com/office/drawing/2014/main" xmlns="" id="{70394401-9399-4BC6-B71F-54362E69A376}"/>
                </a:ext>
              </a:extLst>
            </p:cNvPr>
            <p:cNvSpPr/>
            <p:nvPr/>
          </p:nvSpPr>
          <p:spPr>
            <a:xfrm>
              <a:off x="4297334" y="3188872"/>
              <a:ext cx="2265582" cy="1812465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xmlns="" id="{8AE9CEA9-9DA5-4F55-BE55-C7E9637DB873}"/>
                </a:ext>
              </a:extLst>
            </p:cNvPr>
            <p:cNvSpPr/>
            <p:nvPr/>
          </p:nvSpPr>
          <p:spPr>
            <a:xfrm>
              <a:off x="4350419" y="3241957"/>
              <a:ext cx="2159412" cy="17062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rIns="45720" spcCol="1270" anchor="ctr"/>
            <a:lstStyle/>
            <a:p>
              <a:pPr algn="ctr" defTabSz="1066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AR">
                  <a:latin typeface="Times New Roman" panose="02020603050405020304" pitchFamily="18" charset="0"/>
                  <a:cs typeface="Times New Roman" panose="02020603050405020304" pitchFamily="18" charset="0"/>
                </a:rPr>
                <a:t>1817 (82,7 %)</a:t>
              </a:r>
            </a:p>
            <a:p>
              <a:pPr algn="ctr" defTabSz="1066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AR" sz="1350">
                  <a:latin typeface="Times New Roman" panose="02020603050405020304" pitchFamily="18" charset="0"/>
                  <a:cs typeface="Times New Roman" panose="02020603050405020304" pitchFamily="18" charset="0"/>
                </a:rPr>
                <a:t>ADDUCTOR /PSOAS</a:t>
              </a:r>
            </a:p>
            <a:p>
              <a:pPr algn="ctr" defTabSz="1066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AR" sz="1350">
                  <a:latin typeface="Times New Roman" panose="02020603050405020304" pitchFamily="18" charset="0"/>
                  <a:cs typeface="Times New Roman" panose="02020603050405020304" pitchFamily="18" charset="0"/>
                </a:rPr>
                <a:t>ASSOCIATED</a:t>
              </a:r>
            </a:p>
            <a:p>
              <a:pPr algn="ctr" defTabSz="1066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AR" sz="1350">
                  <a:latin typeface="Times New Roman" panose="02020603050405020304" pitchFamily="18" charset="0"/>
                  <a:cs typeface="Times New Roman" panose="02020603050405020304" pitchFamily="18" charset="0"/>
                </a:rPr>
                <a:t>TENDINOPATHIES</a:t>
              </a:r>
            </a:p>
          </p:txBody>
        </p:sp>
      </p:grpSp>
      <p:sp>
        <p:nvSpPr>
          <p:cNvPr id="63499" name="Rectangle 12">
            <a:extLst>
              <a:ext uri="{FF2B5EF4-FFF2-40B4-BE49-F238E27FC236}">
                <a16:creationId xmlns:a16="http://schemas.microsoft.com/office/drawing/2014/main" xmlns="" id="{6813B482-E455-4362-AC5C-D0CEEE66F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altLang="pt-BR" sz="40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HERNIA DEL DEPORTISTA </a:t>
            </a:r>
            <a:br>
              <a:rPr lang="es-AR" altLang="pt-BR" sz="40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s-AR" altLang="pt-BR" sz="40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1998-2018</a:t>
            </a:r>
            <a:endParaRPr lang="es-ES" altLang="pt-BR" sz="4000" b="1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xmlns="" id="{1D510117-E76B-414B-848D-96A14C8C65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5268" y="1845387"/>
            <a:ext cx="3382638" cy="2838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1A0DFB91-28B0-4190-99FC-FEE81E1E2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695" r="7939" b="9997"/>
          <a:stretch/>
        </p:blipFill>
        <p:spPr bwMode="auto">
          <a:xfrm>
            <a:off x="8126165" y="6118163"/>
            <a:ext cx="966744" cy="643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2" descr="http://cirugiabb.com.ar/img/logo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5790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Bisel">
            <a:extLst>
              <a:ext uri="{FF2B5EF4-FFF2-40B4-BE49-F238E27FC236}">
                <a16:creationId xmlns:a16="http://schemas.microsoft.com/office/drawing/2014/main" xmlns="" id="{1CC121D5-8051-4035-82D4-3F1758803BF8}"/>
              </a:ext>
            </a:extLst>
          </p:cNvPr>
          <p:cNvSpPr/>
          <p:nvPr/>
        </p:nvSpPr>
        <p:spPr>
          <a:xfrm>
            <a:off x="1296988" y="5011738"/>
            <a:ext cx="1668462" cy="1508125"/>
          </a:xfrm>
          <a:prstGeom prst="bevel">
            <a:avLst/>
          </a:prstGeom>
          <a:solidFill>
            <a:srgbClr val="FF0000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7774" tIns="238887" rIns="477774" bIns="238887" anchor="ctr"/>
          <a:lstStyle/>
          <a:p>
            <a:pPr algn="ctr">
              <a:defRPr/>
            </a:pPr>
            <a:r>
              <a:rPr lang="es-AR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29 Bisel">
            <a:extLst>
              <a:ext uri="{FF2B5EF4-FFF2-40B4-BE49-F238E27FC236}">
                <a16:creationId xmlns:a16="http://schemas.microsoft.com/office/drawing/2014/main" xmlns="" id="{69EADFF9-32B2-4749-87D8-12164A97CED1}"/>
              </a:ext>
            </a:extLst>
          </p:cNvPr>
          <p:cNvSpPr/>
          <p:nvPr/>
        </p:nvSpPr>
        <p:spPr>
          <a:xfrm>
            <a:off x="2989263" y="4759325"/>
            <a:ext cx="1666875" cy="1508125"/>
          </a:xfrm>
          <a:prstGeom prst="bevel">
            <a:avLst/>
          </a:prstGeom>
          <a:solidFill>
            <a:srgbClr val="FFFF00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7774" tIns="238887" rIns="477774" bIns="238887" anchor="ctr"/>
          <a:lstStyle/>
          <a:p>
            <a:pPr algn="ctr">
              <a:defRPr/>
            </a:pPr>
            <a:r>
              <a:rPr lang="es-AR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30 Bisel">
            <a:extLst>
              <a:ext uri="{FF2B5EF4-FFF2-40B4-BE49-F238E27FC236}">
                <a16:creationId xmlns:a16="http://schemas.microsoft.com/office/drawing/2014/main" xmlns="" id="{B537FA4E-183C-46B9-B1AE-4C4E297EE1A8}"/>
              </a:ext>
            </a:extLst>
          </p:cNvPr>
          <p:cNvSpPr/>
          <p:nvPr/>
        </p:nvSpPr>
        <p:spPr>
          <a:xfrm>
            <a:off x="4656138" y="4548188"/>
            <a:ext cx="1666875" cy="1506537"/>
          </a:xfrm>
          <a:prstGeom prst="bevel">
            <a:avLst/>
          </a:prstGeom>
          <a:solidFill>
            <a:schemeClr val="accent1"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7774" tIns="238887" rIns="477774" bIns="238887" anchor="ctr"/>
          <a:lstStyle/>
          <a:p>
            <a:pPr algn="ctr">
              <a:defRPr/>
            </a:pPr>
            <a:r>
              <a:rPr lang="es-AR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31 Bisel">
            <a:extLst>
              <a:ext uri="{FF2B5EF4-FFF2-40B4-BE49-F238E27FC236}">
                <a16:creationId xmlns:a16="http://schemas.microsoft.com/office/drawing/2014/main" xmlns="" id="{9CF9B089-E3BA-4973-A3EE-1B22DD6CBFA8}"/>
              </a:ext>
            </a:extLst>
          </p:cNvPr>
          <p:cNvSpPr/>
          <p:nvPr/>
        </p:nvSpPr>
        <p:spPr>
          <a:xfrm>
            <a:off x="6372225" y="4292600"/>
            <a:ext cx="1666875" cy="1506538"/>
          </a:xfrm>
          <a:prstGeom prst="bevel">
            <a:avLst/>
          </a:prstGeom>
          <a:solidFill>
            <a:srgbClr val="00B050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7774" tIns="238887" rIns="477774" bIns="238887" anchor="ctr"/>
          <a:lstStyle/>
          <a:p>
            <a:pPr algn="ctr">
              <a:defRPr/>
            </a:pPr>
            <a:r>
              <a:rPr lang="es-AR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74758" name="32 Imagen">
            <a:extLst>
              <a:ext uri="{FF2B5EF4-FFF2-40B4-BE49-F238E27FC236}">
                <a16:creationId xmlns:a16="http://schemas.microsoft.com/office/drawing/2014/main" xmlns="" id="{97C61209-52A2-46F4-AAFA-165F09317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3813" y="3941763"/>
            <a:ext cx="157321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33 Imagen">
            <a:extLst>
              <a:ext uri="{FF2B5EF4-FFF2-40B4-BE49-F238E27FC236}">
                <a16:creationId xmlns:a16="http://schemas.microsoft.com/office/drawing/2014/main" xmlns="" id="{3677BCF7-AA1A-4A3B-B763-03ED3FEB5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24" b="5624"/>
          <a:stretch>
            <a:fillRect/>
          </a:stretch>
        </p:blipFill>
        <p:spPr bwMode="auto">
          <a:xfrm>
            <a:off x="1352550" y="2917825"/>
            <a:ext cx="1463675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34 Imagen">
            <a:extLst>
              <a:ext uri="{FF2B5EF4-FFF2-40B4-BE49-F238E27FC236}">
                <a16:creationId xmlns:a16="http://schemas.microsoft.com/office/drawing/2014/main" xmlns="" id="{C752B5AC-159E-4967-AFA4-545ECA19A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84"/>
          <a:stretch>
            <a:fillRect/>
          </a:stretch>
        </p:blipFill>
        <p:spPr bwMode="auto">
          <a:xfrm>
            <a:off x="1517650" y="1817688"/>
            <a:ext cx="11255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1" name="35 Imagen">
            <a:extLst>
              <a:ext uri="{FF2B5EF4-FFF2-40B4-BE49-F238E27FC236}">
                <a16:creationId xmlns:a16="http://schemas.microsoft.com/office/drawing/2014/main" xmlns="" id="{06B2D022-8604-4E75-8AF9-78087016B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82" r="2954" b="10056"/>
          <a:stretch>
            <a:fillRect/>
          </a:stretch>
        </p:blipFill>
        <p:spPr bwMode="auto">
          <a:xfrm>
            <a:off x="2989263" y="1660525"/>
            <a:ext cx="155575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2" name="36 Imagen">
            <a:extLst>
              <a:ext uri="{FF2B5EF4-FFF2-40B4-BE49-F238E27FC236}">
                <a16:creationId xmlns:a16="http://schemas.microsoft.com/office/drawing/2014/main" xmlns="" id="{182EF803-68EB-48D1-A096-3139456AD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2438" y="2603500"/>
            <a:ext cx="15494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3" name="37 Imagen">
            <a:extLst>
              <a:ext uri="{FF2B5EF4-FFF2-40B4-BE49-F238E27FC236}">
                <a16:creationId xmlns:a16="http://schemas.microsoft.com/office/drawing/2014/main" xmlns="" id="{93465B1D-FADD-4907-9AFA-63865756BD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9263" y="3641725"/>
            <a:ext cx="15573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4" name="38 Imagen">
            <a:extLst>
              <a:ext uri="{FF2B5EF4-FFF2-40B4-BE49-F238E27FC236}">
                <a16:creationId xmlns:a16="http://schemas.microsoft.com/office/drawing/2014/main" xmlns="" id="{0D44784F-B7D1-41BE-A121-F80612150A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28"/>
          <a:stretch>
            <a:fillRect/>
          </a:stretch>
        </p:blipFill>
        <p:spPr bwMode="auto">
          <a:xfrm>
            <a:off x="6367463" y="981075"/>
            <a:ext cx="1589087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5" name="39 Imagen">
            <a:extLst>
              <a:ext uri="{FF2B5EF4-FFF2-40B4-BE49-F238E27FC236}">
                <a16:creationId xmlns:a16="http://schemas.microsoft.com/office/drawing/2014/main" xmlns="" id="{50BAB21D-1B10-4331-A92E-2711A2A348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57" r="10770"/>
          <a:stretch>
            <a:fillRect/>
          </a:stretch>
        </p:blipFill>
        <p:spPr bwMode="auto">
          <a:xfrm>
            <a:off x="6362700" y="1974850"/>
            <a:ext cx="1587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6" name="40 Imagen">
            <a:extLst>
              <a:ext uri="{FF2B5EF4-FFF2-40B4-BE49-F238E27FC236}">
                <a16:creationId xmlns:a16="http://schemas.microsoft.com/office/drawing/2014/main" xmlns="" id="{B42E18FA-91EC-496F-9011-4D426DB471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2700" y="3082925"/>
            <a:ext cx="159385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7" name="41 Imagen">
            <a:extLst>
              <a:ext uri="{FF2B5EF4-FFF2-40B4-BE49-F238E27FC236}">
                <a16:creationId xmlns:a16="http://schemas.microsoft.com/office/drawing/2014/main" xmlns="" id="{8169FC45-BE6B-4F07-AB7E-F29503A0D3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83" r="8247"/>
          <a:stretch>
            <a:fillRect/>
          </a:stretch>
        </p:blipFill>
        <p:spPr bwMode="auto">
          <a:xfrm>
            <a:off x="4643438" y="2473325"/>
            <a:ext cx="15843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8" name="42 Imagen">
            <a:extLst>
              <a:ext uri="{FF2B5EF4-FFF2-40B4-BE49-F238E27FC236}">
                <a16:creationId xmlns:a16="http://schemas.microsoft.com/office/drawing/2014/main" xmlns="" id="{B2A345A1-C4B1-496D-9393-C428990717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90" r="6689"/>
          <a:stretch>
            <a:fillRect/>
          </a:stretch>
        </p:blipFill>
        <p:spPr bwMode="auto">
          <a:xfrm>
            <a:off x="4656138" y="3387725"/>
            <a:ext cx="158273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9" name="43 Imagen">
            <a:extLst>
              <a:ext uri="{FF2B5EF4-FFF2-40B4-BE49-F238E27FC236}">
                <a16:creationId xmlns:a16="http://schemas.microsoft.com/office/drawing/2014/main" xmlns="" id="{466045D4-AAFF-40A4-A557-DC736E4A50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255"/>
          <a:stretch>
            <a:fillRect/>
          </a:stretch>
        </p:blipFill>
        <p:spPr bwMode="auto">
          <a:xfrm>
            <a:off x="4654550" y="1295400"/>
            <a:ext cx="157321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Flecha derecha">
            <a:extLst>
              <a:ext uri="{FF2B5EF4-FFF2-40B4-BE49-F238E27FC236}">
                <a16:creationId xmlns:a16="http://schemas.microsoft.com/office/drawing/2014/main" xmlns="" id="{C1F76B6E-497D-4386-A685-0CFF0FB9F3A2}"/>
              </a:ext>
            </a:extLst>
          </p:cNvPr>
          <p:cNvSpPr/>
          <p:nvPr/>
        </p:nvSpPr>
        <p:spPr>
          <a:xfrm>
            <a:off x="71438" y="5157788"/>
            <a:ext cx="1187450" cy="752475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74771" name="3 CuadroTexto">
            <a:extLst>
              <a:ext uri="{FF2B5EF4-FFF2-40B4-BE49-F238E27FC236}">
                <a16:creationId xmlns:a16="http://schemas.microsoft.com/office/drawing/2014/main" xmlns="" id="{5FD58507-7F1B-4DF5-BA5E-722D7BDC2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00663"/>
            <a:ext cx="9826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100">
                <a:solidFill>
                  <a:schemeClr val="bg1"/>
                </a:solidFill>
                <a:latin typeface="Times New Roman" panose="02020603050405020304" pitchFamily="18" charset="0"/>
              </a:rPr>
              <a:t>FASES</a:t>
            </a:r>
          </a:p>
        </p:txBody>
      </p:sp>
      <p:sp>
        <p:nvSpPr>
          <p:cNvPr id="74772" name="Rectangle 23">
            <a:extLst>
              <a:ext uri="{FF2B5EF4-FFF2-40B4-BE49-F238E27FC236}">
                <a16:creationId xmlns:a16="http://schemas.microsoft.com/office/drawing/2014/main" xmlns="" id="{875A2F06-2DBD-4D49-9BE0-F55037DD711F}"/>
              </a:ext>
            </a:extLst>
          </p:cNvPr>
          <p:cNvSpPr>
            <a:spLocks/>
          </p:cNvSpPr>
          <p:nvPr/>
        </p:nvSpPr>
        <p:spPr bwMode="auto">
          <a:xfrm>
            <a:off x="468313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es-ES" sz="3600" b="1">
                <a:solidFill>
                  <a:schemeClr val="bg1"/>
                </a:solidFill>
                <a:latin typeface="Times New Roman" panose="02020603050405020304" pitchFamily="18" charset="0"/>
              </a:rPr>
              <a:t> REHABILITACION DEPORTIVA</a:t>
            </a:r>
            <a:endParaRPr lang="es-ES" altLang="es-ES" sz="3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051A969D-679E-4E97-A425-71FB8AD27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/>
          <a:srcRect l="7695" r="7939" b="9997"/>
          <a:stretch/>
        </p:blipFill>
        <p:spPr bwMode="auto">
          <a:xfrm>
            <a:off x="7910994" y="5970738"/>
            <a:ext cx="1177145" cy="782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" descr="http://cirugiabb.com.ar/img/logo1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605790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uadroTexto 1">
            <a:extLst>
              <a:ext uri="{FF2B5EF4-FFF2-40B4-BE49-F238E27FC236}">
                <a16:creationId xmlns:a16="http://schemas.microsoft.com/office/drawing/2014/main" xmlns="" id="{3E8977CE-B438-4E96-83A1-635FF1F1E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11188"/>
            <a:ext cx="2300288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800"/>
              <a:t>46 PACIENTES P/O</a:t>
            </a:r>
          </a:p>
        </p:txBody>
      </p:sp>
      <p:sp>
        <p:nvSpPr>
          <p:cNvPr id="51203" name="CuadroTexto 2">
            <a:extLst>
              <a:ext uri="{FF2B5EF4-FFF2-40B4-BE49-F238E27FC236}">
                <a16:creationId xmlns:a16="http://schemas.microsoft.com/office/drawing/2014/main" xmlns="" id="{79C265BD-CC12-47B0-AACB-229F213C6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675" y="1106488"/>
            <a:ext cx="1220788" cy="5842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600"/>
              <a:t>37 </a:t>
            </a:r>
          </a:p>
          <a:p>
            <a:pPr algn="ctr" eaLnBrk="1" hangingPunct="1"/>
            <a:r>
              <a:rPr lang="es-ES" altLang="pt-BR" sz="1600"/>
              <a:t>HOMBRES</a:t>
            </a:r>
            <a:endParaRPr lang="es-AR" altLang="pt-BR" sz="1600"/>
          </a:p>
        </p:txBody>
      </p:sp>
      <p:sp>
        <p:nvSpPr>
          <p:cNvPr id="51204" name="CuadroTexto 3">
            <a:extLst>
              <a:ext uri="{FF2B5EF4-FFF2-40B4-BE49-F238E27FC236}">
                <a16:creationId xmlns:a16="http://schemas.microsoft.com/office/drawing/2014/main" xmlns="" id="{E381783A-D63B-4D6B-BB24-14923DB5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550" y="1112838"/>
            <a:ext cx="1162050" cy="584200"/>
          </a:xfrm>
          <a:prstGeom prst="rect">
            <a:avLst/>
          </a:prstGeom>
          <a:solidFill>
            <a:schemeClr val="bg1">
              <a:alpha val="49803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600"/>
              <a:t>9 </a:t>
            </a:r>
          </a:p>
          <a:p>
            <a:pPr algn="ctr" eaLnBrk="1" hangingPunct="1"/>
            <a:r>
              <a:rPr lang="es-ES" altLang="pt-BR" sz="1600"/>
              <a:t>MUJERES</a:t>
            </a:r>
            <a:endParaRPr lang="es-AR" altLang="pt-BR" sz="1600"/>
          </a:p>
        </p:txBody>
      </p:sp>
      <p:sp>
        <p:nvSpPr>
          <p:cNvPr id="51205" name="CuadroTexto 4">
            <a:extLst>
              <a:ext uri="{FF2B5EF4-FFF2-40B4-BE49-F238E27FC236}">
                <a16:creationId xmlns:a16="http://schemas.microsoft.com/office/drawing/2014/main" xmlns="" id="{F27D6DCF-154D-434E-87F5-FF36F9031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975" y="2133600"/>
            <a:ext cx="1604963" cy="527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400" b="1"/>
              <a:t>17 </a:t>
            </a:r>
          </a:p>
          <a:p>
            <a:pPr algn="ctr" eaLnBrk="1" hangingPunct="1"/>
            <a:r>
              <a:rPr lang="es-ES" altLang="pt-BR" sz="1400" b="1"/>
              <a:t>ZONA INGUINAL</a:t>
            </a:r>
            <a:endParaRPr lang="es-AR" altLang="pt-BR" sz="1400" b="1"/>
          </a:p>
        </p:txBody>
      </p:sp>
      <p:sp>
        <p:nvSpPr>
          <p:cNvPr id="51206" name="CuadroTexto 5">
            <a:extLst>
              <a:ext uri="{FF2B5EF4-FFF2-40B4-BE49-F238E27FC236}">
                <a16:creationId xmlns:a16="http://schemas.microsoft.com/office/drawing/2014/main" xmlns="" id="{0D137C5D-7DC5-4007-868F-660333B6A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863" y="3160713"/>
            <a:ext cx="1404937" cy="830262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200"/>
              <a:t>4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s-ES" altLang="pt-BR" sz="1200"/>
              <a:t>ARTROSCOPIAS</a:t>
            </a:r>
            <a:endParaRPr lang="es-AR" altLang="pt-BR" sz="1200"/>
          </a:p>
          <a:p>
            <a:pPr algn="ctr" eaLnBrk="1" hangingPunct="1"/>
            <a:r>
              <a:rPr lang="es-AR" altLang="pt-BR" sz="1200"/>
              <a:t>1</a:t>
            </a:r>
          </a:p>
          <a:p>
            <a:pPr algn="ctr" eaLnBrk="1" hangingPunct="1"/>
            <a:r>
              <a:rPr lang="es-ES" altLang="pt-BR" sz="1200"/>
              <a:t>RTC</a:t>
            </a:r>
            <a:endParaRPr lang="es-AR" altLang="pt-BR" sz="1200"/>
          </a:p>
        </p:txBody>
      </p:sp>
      <p:sp>
        <p:nvSpPr>
          <p:cNvPr id="51207" name="CuadroTexto 6">
            <a:extLst>
              <a:ext uri="{FF2B5EF4-FFF2-40B4-BE49-F238E27FC236}">
                <a16:creationId xmlns:a16="http://schemas.microsoft.com/office/drawing/2014/main" xmlns="" id="{30CEA652-2F25-4AAF-A575-D8481C19D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150" y="115888"/>
            <a:ext cx="438467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pt-BR" sz="1800"/>
              <a:t> 20 AÑOS DOLOR INGUINAL CRÓNICO</a:t>
            </a:r>
          </a:p>
        </p:txBody>
      </p:sp>
      <p:sp>
        <p:nvSpPr>
          <p:cNvPr id="18442" name="CuadroTexto 8">
            <a:extLst>
              <a:ext uri="{FF2B5EF4-FFF2-40B4-BE49-F238E27FC236}">
                <a16:creationId xmlns:a16="http://schemas.microsoft.com/office/drawing/2014/main" xmlns="" id="{48210E7F-DEAF-4456-B656-0100BFF7D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6341" y="2134273"/>
            <a:ext cx="1772986" cy="523220"/>
          </a:xfrm>
          <a:prstGeom prst="rect">
            <a:avLst/>
          </a:prstGeom>
          <a:solidFill>
            <a:srgbClr val="09E71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rPr>
              <a:t>5</a:t>
            </a:r>
            <a:endParaRPr lang="es-AR" sz="1400">
              <a:ln>
                <a:solidFill>
                  <a:schemeClr val="tx1"/>
                </a:solidFill>
              </a:ln>
              <a:latin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40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rPr>
              <a:t>ZONA DE CADERA</a:t>
            </a:r>
          </a:p>
        </p:txBody>
      </p:sp>
      <p:sp>
        <p:nvSpPr>
          <p:cNvPr id="51209" name="CuadroTexto 3">
            <a:extLst>
              <a:ext uri="{FF2B5EF4-FFF2-40B4-BE49-F238E27FC236}">
                <a16:creationId xmlns:a16="http://schemas.microsoft.com/office/drawing/2014/main" xmlns="" id="{202BA40A-E6AE-4448-9B79-C5DDD4723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050" y="4000500"/>
            <a:ext cx="1997075" cy="49212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400"/>
              <a:t> </a:t>
            </a:r>
            <a:r>
              <a:rPr lang="es-AR" altLang="pt-BR" sz="1200"/>
              <a:t>PROTOCOLO DE </a:t>
            </a:r>
          </a:p>
          <a:p>
            <a:pPr algn="ctr" eaLnBrk="1" hangingPunct="1"/>
            <a:r>
              <a:rPr lang="es-AR" altLang="pt-BR" sz="1200"/>
              <a:t>REHABILITACIÓN FÍSICA</a:t>
            </a:r>
          </a:p>
        </p:txBody>
      </p:sp>
      <p:sp>
        <p:nvSpPr>
          <p:cNvPr id="51210" name="CuadroTexto 4">
            <a:extLst>
              <a:ext uri="{FF2B5EF4-FFF2-40B4-BE49-F238E27FC236}">
                <a16:creationId xmlns:a16="http://schemas.microsoft.com/office/drawing/2014/main" xmlns="" id="{1A91C4C0-B158-4BA3-9A2D-612BD0002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013" y="5024438"/>
            <a:ext cx="573087" cy="522287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400"/>
              <a:t>7</a:t>
            </a:r>
            <a:endParaRPr lang="es-AR" altLang="pt-BR" sz="1400"/>
          </a:p>
          <a:p>
            <a:pPr algn="ctr" eaLnBrk="1" hangingPunct="1"/>
            <a:r>
              <a:rPr lang="es-AR" altLang="pt-BR" sz="1400"/>
              <a:t>MEP</a:t>
            </a:r>
          </a:p>
        </p:txBody>
      </p:sp>
      <p:sp>
        <p:nvSpPr>
          <p:cNvPr id="51211" name="CuadroTexto 6">
            <a:extLst>
              <a:ext uri="{FF2B5EF4-FFF2-40B4-BE49-F238E27FC236}">
                <a16:creationId xmlns:a16="http://schemas.microsoft.com/office/drawing/2014/main" xmlns="" id="{4A883A33-0216-42E5-A2F6-EDB76A33D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238" y="5949950"/>
            <a:ext cx="1289050" cy="800100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400"/>
              <a:t>1</a:t>
            </a:r>
          </a:p>
          <a:p>
            <a:pPr algn="ctr" eaLnBrk="1" hangingPunct="1"/>
            <a:r>
              <a:rPr lang="es-AR" altLang="pt-BR" sz="1400"/>
              <a:t> TENOTOMÍA</a:t>
            </a:r>
          </a:p>
          <a:p>
            <a:pPr algn="ctr"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sp>
        <p:nvSpPr>
          <p:cNvPr id="51212" name="CuadroTexto 7">
            <a:extLst>
              <a:ext uri="{FF2B5EF4-FFF2-40B4-BE49-F238E27FC236}">
                <a16:creationId xmlns:a16="http://schemas.microsoft.com/office/drawing/2014/main" xmlns="" id="{47C0692E-373C-45F3-BA7D-D4FB86E38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838" y="5754688"/>
            <a:ext cx="1130300" cy="92392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s-ES" altLang="pt-BR" sz="1200"/>
          </a:p>
          <a:p>
            <a:pPr algn="ctr" eaLnBrk="1" hangingPunct="1"/>
            <a:r>
              <a:rPr lang="es-ES" altLang="pt-BR" sz="1200"/>
              <a:t>1 ÉXERESIS</a:t>
            </a:r>
          </a:p>
          <a:p>
            <a:pPr algn="ctr" eaLnBrk="1" hangingPunct="1"/>
            <a:r>
              <a:rPr lang="es-ES" altLang="pt-BR" sz="1200"/>
              <a:t>PROTACK </a:t>
            </a:r>
            <a:endParaRPr lang="es-AR" altLang="pt-BR" sz="1200"/>
          </a:p>
          <a:p>
            <a:pPr algn="ctr"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sp>
        <p:nvSpPr>
          <p:cNvPr id="51213" name="CuadroTexto 19">
            <a:extLst>
              <a:ext uri="{FF2B5EF4-FFF2-40B4-BE49-F238E27FC236}">
                <a16:creationId xmlns:a16="http://schemas.microsoft.com/office/drawing/2014/main" xmlns="" id="{FB07925D-9E6B-446E-B68D-CF3D2E822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313" y="4619625"/>
            <a:ext cx="1403350" cy="876300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s-AR" altLang="pt-BR" sz="120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s-AR" altLang="pt-BR" sz="1000"/>
              <a:t>4</a:t>
            </a:r>
          </a:p>
          <a:p>
            <a:pPr algn="ctr" eaLnBrk="1" hangingPunct="1"/>
            <a:r>
              <a:rPr lang="es-ES" altLang="pt-BR" sz="1000"/>
              <a:t>NEUROPATÍAS</a:t>
            </a:r>
          </a:p>
          <a:p>
            <a:pPr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sp>
        <p:nvSpPr>
          <p:cNvPr id="51214" name="CuadroTexto 20">
            <a:extLst>
              <a:ext uri="{FF2B5EF4-FFF2-40B4-BE49-F238E27FC236}">
                <a16:creationId xmlns:a16="http://schemas.microsoft.com/office/drawing/2014/main" xmlns="" id="{2FD51819-8164-4694-BC83-8671C7B08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1350" y="4621213"/>
            <a:ext cx="933450" cy="86042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200"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s-ES" altLang="pt-BR" sz="1000"/>
              <a:t>5</a:t>
            </a:r>
          </a:p>
          <a:p>
            <a:pPr algn="ctr" eaLnBrk="1" hangingPunct="1"/>
            <a:r>
              <a:rPr lang="es-ES" altLang="pt-BR" sz="1000"/>
              <a:t>RECIDIVAS</a:t>
            </a:r>
          </a:p>
          <a:p>
            <a:pPr algn="ctr"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D7B0ABDB-AEC5-450D-B3C6-7BF5AE920582}"/>
              </a:ext>
            </a:extLst>
          </p:cNvPr>
          <p:cNvCxnSpPr/>
          <p:nvPr/>
        </p:nvCxnSpPr>
        <p:spPr>
          <a:xfrm>
            <a:off x="971550" y="1844675"/>
            <a:ext cx="726281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4CAFBD3B-AC9D-4A98-BF65-18BFE75C4250}"/>
              </a:ext>
            </a:extLst>
          </p:cNvPr>
          <p:cNvCxnSpPr/>
          <p:nvPr/>
        </p:nvCxnSpPr>
        <p:spPr>
          <a:xfrm>
            <a:off x="971550" y="1844675"/>
            <a:ext cx="0" cy="27781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E29580CB-D918-496F-9AE6-08373CE4A37E}"/>
              </a:ext>
            </a:extLst>
          </p:cNvPr>
          <p:cNvCxnSpPr/>
          <p:nvPr/>
        </p:nvCxnSpPr>
        <p:spPr>
          <a:xfrm>
            <a:off x="3113088" y="1835150"/>
            <a:ext cx="0" cy="2762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xmlns="" id="{64134BEE-5BDA-497E-B225-811930FD08CE}"/>
              </a:ext>
            </a:extLst>
          </p:cNvPr>
          <p:cNvCxnSpPr/>
          <p:nvPr/>
        </p:nvCxnSpPr>
        <p:spPr>
          <a:xfrm>
            <a:off x="4791075" y="1835150"/>
            <a:ext cx="0" cy="2762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9B889C4B-6DEE-4ECD-8FA9-3BBEA0D0E30A}"/>
              </a:ext>
            </a:extLst>
          </p:cNvPr>
          <p:cNvCxnSpPr/>
          <p:nvPr/>
        </p:nvCxnSpPr>
        <p:spPr>
          <a:xfrm>
            <a:off x="8229600" y="1857375"/>
            <a:ext cx="4763" cy="2762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xmlns="" id="{DB0891C1-8637-453B-BAD4-B3997F112C95}"/>
              </a:ext>
            </a:extLst>
          </p:cNvPr>
          <p:cNvCxnSpPr/>
          <p:nvPr/>
        </p:nvCxnSpPr>
        <p:spPr>
          <a:xfrm flipH="1">
            <a:off x="2046288" y="5540375"/>
            <a:ext cx="0" cy="3984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xmlns="" id="{8350A397-BF03-4D18-9D1A-55642D3395F9}"/>
              </a:ext>
            </a:extLst>
          </p:cNvPr>
          <p:cNvCxnSpPr/>
          <p:nvPr/>
        </p:nvCxnSpPr>
        <p:spPr>
          <a:xfrm flipH="1">
            <a:off x="1035050" y="3162300"/>
            <a:ext cx="4763" cy="8477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xmlns="" id="{12F211C2-B401-450D-8027-266CBF4CE432}"/>
              </a:ext>
            </a:extLst>
          </p:cNvPr>
          <p:cNvCxnSpPr>
            <a:stCxn id="51209" idx="2"/>
          </p:cNvCxnSpPr>
          <p:nvPr/>
        </p:nvCxnSpPr>
        <p:spPr>
          <a:xfrm>
            <a:off x="2033588" y="4492625"/>
            <a:ext cx="4762" cy="51117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xmlns="" id="{17534349-2C05-4A5A-8692-19EF804A6E80}"/>
              </a:ext>
            </a:extLst>
          </p:cNvPr>
          <p:cNvCxnSpPr/>
          <p:nvPr/>
        </p:nvCxnSpPr>
        <p:spPr>
          <a:xfrm>
            <a:off x="4427538" y="992188"/>
            <a:ext cx="0" cy="8509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6D77B4CE-8DB7-40C8-B6A5-F14E4F8FACC2}"/>
              </a:ext>
            </a:extLst>
          </p:cNvPr>
          <p:cNvSpPr/>
          <p:nvPr/>
        </p:nvSpPr>
        <p:spPr>
          <a:xfrm>
            <a:off x="49213" y="2138363"/>
            <a:ext cx="1947862" cy="10033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400" b="1"/>
              <a:t>7</a:t>
            </a:r>
            <a:endParaRPr lang="es-AR" altLang="pt-BR" sz="1400" b="1"/>
          </a:p>
          <a:p>
            <a:pPr algn="ctr" eaLnBrk="1" hangingPunct="1"/>
            <a:r>
              <a:rPr lang="es-AR" altLang="pt-BR" sz="1400" b="1"/>
              <a:t> ZONA DE ADUCTOR</a:t>
            </a:r>
          </a:p>
          <a:p>
            <a:pPr algn="ctr" eaLnBrk="1" hangingPunct="1"/>
            <a:endParaRPr lang="es-AR" altLang="pt-BR" sz="180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AEBAAE6-7D92-4EAD-9FE0-0D362BE3EF4D}"/>
              </a:ext>
            </a:extLst>
          </p:cNvPr>
          <p:cNvSpPr/>
          <p:nvPr/>
        </p:nvSpPr>
        <p:spPr>
          <a:xfrm>
            <a:off x="2092325" y="2127250"/>
            <a:ext cx="1798638" cy="1046163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51226" name="CuadroTexto 6">
            <a:extLst>
              <a:ext uri="{FF2B5EF4-FFF2-40B4-BE49-F238E27FC236}">
                <a16:creationId xmlns:a16="http://schemas.microsoft.com/office/drawing/2014/main" xmlns="" id="{04F92BE0-1213-48A6-8127-A42DF34E3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013" y="2197100"/>
            <a:ext cx="17049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400" b="1"/>
              <a:t>10</a:t>
            </a:r>
            <a:endParaRPr lang="es-AR" altLang="pt-BR" sz="1400" b="1"/>
          </a:p>
          <a:p>
            <a:pPr algn="ctr" eaLnBrk="1" hangingPunct="1"/>
            <a:r>
              <a:rPr lang="es-AR" altLang="pt-BR" sz="1400" b="1"/>
              <a:t>ZONA ILIOPSOAS</a:t>
            </a:r>
          </a:p>
          <a:p>
            <a:pPr algn="ctr" eaLnBrk="1" hangingPunct="1"/>
            <a:r>
              <a:rPr lang="es-ES" altLang="pt-BR" sz="1400" b="1"/>
              <a:t>PECTÍNEO</a:t>
            </a:r>
            <a:endParaRPr lang="es-AR" altLang="pt-BR" sz="1400" b="1"/>
          </a:p>
          <a:p>
            <a:pPr algn="ctr" eaLnBrk="1" hangingPunct="1"/>
            <a:endParaRPr lang="es-AR" altLang="pt-BR" sz="1800">
              <a:latin typeface="Century Gothic" panose="020B0502020202020204" pitchFamily="34" charset="0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xmlns="" id="{FED4779F-8378-4319-B57F-34423B8F4892}"/>
              </a:ext>
            </a:extLst>
          </p:cNvPr>
          <p:cNvCxnSpPr/>
          <p:nvPr/>
        </p:nvCxnSpPr>
        <p:spPr>
          <a:xfrm>
            <a:off x="3024188" y="3194050"/>
            <a:ext cx="0" cy="81597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xmlns="" id="{89922635-FCE0-42D0-94FB-F8213678CBFD}"/>
              </a:ext>
            </a:extLst>
          </p:cNvPr>
          <p:cNvCxnSpPr>
            <a:endCxn id="51206" idx="0"/>
          </p:cNvCxnSpPr>
          <p:nvPr/>
        </p:nvCxnSpPr>
        <p:spPr>
          <a:xfrm>
            <a:off x="6586538" y="2654300"/>
            <a:ext cx="1587" cy="50641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xmlns="" id="{51C61B31-433F-4703-B72D-57219B934428}"/>
              </a:ext>
            </a:extLst>
          </p:cNvPr>
          <p:cNvCxnSpPr>
            <a:stCxn id="51213" idx="2"/>
            <a:endCxn id="51212" idx="0"/>
          </p:cNvCxnSpPr>
          <p:nvPr/>
        </p:nvCxnSpPr>
        <p:spPr>
          <a:xfrm>
            <a:off x="3709988" y="5495925"/>
            <a:ext cx="0" cy="2587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xmlns="" id="{D3D9E397-46F9-488A-AF17-97593C2FEFFD}"/>
              </a:ext>
            </a:extLst>
          </p:cNvPr>
          <p:cNvCxnSpPr/>
          <p:nvPr/>
        </p:nvCxnSpPr>
        <p:spPr>
          <a:xfrm>
            <a:off x="4913313" y="5481638"/>
            <a:ext cx="0" cy="2762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1" name="CuadroTexto 18">
            <a:extLst>
              <a:ext uri="{FF2B5EF4-FFF2-40B4-BE49-F238E27FC236}">
                <a16:creationId xmlns:a16="http://schemas.microsoft.com/office/drawing/2014/main" xmlns="" id="{F5A49085-8B19-4193-A185-733C30487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3638" y="3186113"/>
            <a:ext cx="1447800" cy="110807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200"/>
              <a:t>6</a:t>
            </a:r>
          </a:p>
          <a:p>
            <a:pPr algn="ctr" eaLnBrk="1" hangingPunct="1"/>
            <a:r>
              <a:rPr lang="es-ES" altLang="pt-BR" sz="1200"/>
              <a:t>EPIDIDIMÍTIS</a:t>
            </a:r>
          </a:p>
          <a:p>
            <a:pPr algn="ctr" eaLnBrk="1" hangingPunct="1"/>
            <a:r>
              <a:rPr lang="es-ES" altLang="pt-BR" sz="1200"/>
              <a:t>1</a:t>
            </a:r>
          </a:p>
          <a:p>
            <a:pPr algn="ctr" eaLnBrk="1" hangingPunct="1"/>
            <a:r>
              <a:rPr lang="es-ES" altLang="pt-BR" sz="1200"/>
              <a:t>ENDOMETRIOMA</a:t>
            </a:r>
            <a:endParaRPr lang="es-AR" altLang="pt-BR" sz="1200"/>
          </a:p>
          <a:p>
            <a:pPr algn="ctr"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xmlns="" id="{09847529-6C98-4E19-AE0D-C1ED148388E5}"/>
              </a:ext>
            </a:extLst>
          </p:cNvPr>
          <p:cNvCxnSpPr/>
          <p:nvPr/>
        </p:nvCxnSpPr>
        <p:spPr>
          <a:xfrm>
            <a:off x="8234363" y="2573338"/>
            <a:ext cx="3175" cy="60007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xmlns="" id="{073E6F14-5415-44E7-9564-54B2C5953FD6}"/>
              </a:ext>
            </a:extLst>
          </p:cNvPr>
          <p:cNvCxnSpPr/>
          <p:nvPr/>
        </p:nvCxnSpPr>
        <p:spPr>
          <a:xfrm>
            <a:off x="6588125" y="1851025"/>
            <a:ext cx="0" cy="2762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uadroTexto 8">
            <a:extLst>
              <a:ext uri="{FF2B5EF4-FFF2-40B4-BE49-F238E27FC236}">
                <a16:creationId xmlns:a16="http://schemas.microsoft.com/office/drawing/2014/main" xmlns="" id="{EE042F70-6348-48CB-ABDB-36582B359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8515" y="2140559"/>
            <a:ext cx="1410964" cy="615553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rPr>
              <a:t>7</a:t>
            </a:r>
            <a:endParaRPr lang="es-AR" sz="1400" dirty="0">
              <a:ln>
                <a:solidFill>
                  <a:schemeClr val="tx1"/>
                </a:solidFill>
              </a:ln>
              <a:latin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dirty="0" err="1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rPr>
              <a:t>UroGineco</a:t>
            </a:r>
            <a:endParaRPr lang="es-AR" sz="2000" dirty="0">
              <a:ln>
                <a:solidFill>
                  <a:schemeClr val="tx1"/>
                </a:solidFill>
              </a:ln>
              <a:latin typeface="Arial" panose="020B0604020202020204" pitchFamily="34" charset="0"/>
            </a:endParaRPr>
          </a:p>
        </p:txBody>
      </p: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xmlns="" id="{3B9708CF-7FB9-4128-AAC5-EC24C48D52A2}"/>
              </a:ext>
            </a:extLst>
          </p:cNvPr>
          <p:cNvCxnSpPr/>
          <p:nvPr/>
        </p:nvCxnSpPr>
        <p:spPr>
          <a:xfrm flipH="1">
            <a:off x="4764088" y="2651125"/>
            <a:ext cx="20637" cy="17240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6" name="CuadroTexto 20">
            <a:extLst>
              <a:ext uri="{FF2B5EF4-FFF2-40B4-BE49-F238E27FC236}">
                <a16:creationId xmlns:a16="http://schemas.microsoft.com/office/drawing/2014/main" xmlns="" id="{B330E45B-12AD-427D-9BA1-C90FC6FB8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4625975"/>
            <a:ext cx="804863" cy="110807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000"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s-ES" altLang="pt-BR" sz="1000"/>
              <a:t>3 </a:t>
            </a:r>
          </a:p>
          <a:p>
            <a:pPr algn="ctr" eaLnBrk="1" hangingPunct="1"/>
            <a:r>
              <a:rPr lang="es-ES" altLang="pt-BR" sz="1000"/>
              <a:t>LIPOMAS</a:t>
            </a:r>
          </a:p>
          <a:p>
            <a:pPr algn="ctr" eaLnBrk="1" hangingPunct="1"/>
            <a:r>
              <a:rPr lang="es-ES" altLang="pt-BR" sz="1800"/>
              <a:t> </a:t>
            </a:r>
          </a:p>
          <a:p>
            <a:pPr algn="ctr"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sp>
        <p:nvSpPr>
          <p:cNvPr id="51237" name="CuadroTexto 20">
            <a:extLst>
              <a:ext uri="{FF2B5EF4-FFF2-40B4-BE49-F238E27FC236}">
                <a16:creationId xmlns:a16="http://schemas.microsoft.com/office/drawing/2014/main" xmlns="" id="{A425A1D8-539D-42C6-BD4A-5CA466013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4624388"/>
            <a:ext cx="1358900" cy="110807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000"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s-ES" altLang="pt-BR" sz="1000"/>
              <a:t>3</a:t>
            </a:r>
          </a:p>
          <a:p>
            <a:pPr algn="ctr" eaLnBrk="1" hangingPunct="1"/>
            <a:r>
              <a:rPr lang="es-ES" altLang="pt-BR" sz="1000"/>
              <a:t>DOLOR CICATRIZ</a:t>
            </a:r>
          </a:p>
          <a:p>
            <a:pPr algn="ctr" eaLnBrk="1" hangingPunct="1"/>
            <a:r>
              <a:rPr lang="es-ES" altLang="pt-BR" sz="1800"/>
              <a:t> </a:t>
            </a:r>
          </a:p>
          <a:p>
            <a:pPr algn="ctr"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sp>
        <p:nvSpPr>
          <p:cNvPr id="51238" name="CuadroTexto 20">
            <a:extLst>
              <a:ext uri="{FF2B5EF4-FFF2-40B4-BE49-F238E27FC236}">
                <a16:creationId xmlns:a16="http://schemas.microsoft.com/office/drawing/2014/main" xmlns="" id="{FCD6C721-AB13-44F8-84D5-66838346A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9538" y="4629150"/>
            <a:ext cx="1308100" cy="1354138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200"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endParaRPr lang="es-ES" altLang="pt-BR" sz="1000"/>
          </a:p>
          <a:p>
            <a:pPr algn="ctr" eaLnBrk="1" hangingPunct="1"/>
            <a:r>
              <a:rPr lang="es-ES" altLang="pt-BR" sz="1000"/>
              <a:t>2</a:t>
            </a:r>
          </a:p>
          <a:p>
            <a:pPr algn="ctr" eaLnBrk="1" hangingPunct="1"/>
            <a:r>
              <a:rPr lang="es-ES" altLang="pt-BR" sz="1000"/>
              <a:t>TENOP OBLICUO</a:t>
            </a:r>
          </a:p>
          <a:p>
            <a:pPr algn="ctr" eaLnBrk="1" hangingPunct="1"/>
            <a:r>
              <a:rPr lang="es-ES" altLang="pt-BR" sz="1000"/>
              <a:t>RECTO ABD</a:t>
            </a:r>
            <a:endParaRPr lang="es-AR" altLang="pt-BR" sz="1000"/>
          </a:p>
          <a:p>
            <a:pPr algn="ctr" eaLnBrk="1" hangingPunct="1"/>
            <a:r>
              <a:rPr lang="es-ES" altLang="pt-BR" sz="1200"/>
              <a:t> </a:t>
            </a:r>
          </a:p>
          <a:p>
            <a:pPr algn="ctr"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sp>
        <p:nvSpPr>
          <p:cNvPr id="51239" name="CuadroTexto 7">
            <a:extLst>
              <a:ext uri="{FF2B5EF4-FFF2-40B4-BE49-F238E27FC236}">
                <a16:creationId xmlns:a16="http://schemas.microsoft.com/office/drawing/2014/main" xmlns="" id="{4470DB93-3163-482B-82CD-6CCDBE2EB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7388" y="5764213"/>
            <a:ext cx="800100" cy="738187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200"/>
              <a:t>3 TAPP</a:t>
            </a:r>
          </a:p>
          <a:p>
            <a:pPr algn="ctr" eaLnBrk="1" hangingPunct="1"/>
            <a:r>
              <a:rPr lang="es-ES" altLang="pt-BR" sz="1200"/>
              <a:t>2 CONV </a:t>
            </a:r>
            <a:endParaRPr lang="es-AR" altLang="pt-BR" sz="1200"/>
          </a:p>
          <a:p>
            <a:pPr algn="ctr"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sp>
        <p:nvSpPr>
          <p:cNvPr id="51240" name="CuadroTexto 7">
            <a:extLst>
              <a:ext uri="{FF2B5EF4-FFF2-40B4-BE49-F238E27FC236}">
                <a16:creationId xmlns:a16="http://schemas.microsoft.com/office/drawing/2014/main" xmlns="" id="{415DEEC7-4BA2-4664-BAF5-7E6AA4474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016625"/>
            <a:ext cx="1082675" cy="738188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200"/>
              <a:t>3 ÉXERESIS</a:t>
            </a:r>
          </a:p>
          <a:p>
            <a:pPr algn="ctr" eaLnBrk="1" hangingPunct="1"/>
            <a:r>
              <a:rPr lang="es-ES" altLang="pt-BR" sz="1200"/>
              <a:t>+ LICHT </a:t>
            </a:r>
            <a:endParaRPr lang="es-AR" altLang="pt-BR" sz="1200"/>
          </a:p>
          <a:p>
            <a:pPr algn="ctr"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sp>
        <p:nvSpPr>
          <p:cNvPr id="51241" name="CuadroTexto 7">
            <a:extLst>
              <a:ext uri="{FF2B5EF4-FFF2-40B4-BE49-F238E27FC236}">
                <a16:creationId xmlns:a16="http://schemas.microsoft.com/office/drawing/2014/main" xmlns="" id="{A48238D5-6AB9-44C0-B947-F5D3FA644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0738" y="6218238"/>
            <a:ext cx="1023937" cy="554037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200"/>
              <a:t>FKT + MEP </a:t>
            </a:r>
            <a:endParaRPr lang="es-AR" altLang="pt-BR" sz="1200"/>
          </a:p>
          <a:p>
            <a:pPr algn="ctr"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xmlns="" id="{B04E58EC-B442-4AAB-AB55-6E51F148A12E}"/>
              </a:ext>
            </a:extLst>
          </p:cNvPr>
          <p:cNvCxnSpPr/>
          <p:nvPr/>
        </p:nvCxnSpPr>
        <p:spPr>
          <a:xfrm>
            <a:off x="5864225" y="5732463"/>
            <a:ext cx="0" cy="2762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cto 90">
            <a:extLst>
              <a:ext uri="{FF2B5EF4-FFF2-40B4-BE49-F238E27FC236}">
                <a16:creationId xmlns:a16="http://schemas.microsoft.com/office/drawing/2014/main" xmlns="" id="{3EDB60BB-2533-4C6D-B8BA-188102514C2C}"/>
              </a:ext>
            </a:extLst>
          </p:cNvPr>
          <p:cNvCxnSpPr/>
          <p:nvPr/>
        </p:nvCxnSpPr>
        <p:spPr>
          <a:xfrm>
            <a:off x="7289800" y="5732463"/>
            <a:ext cx="0" cy="482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cto 91">
            <a:extLst>
              <a:ext uri="{FF2B5EF4-FFF2-40B4-BE49-F238E27FC236}">
                <a16:creationId xmlns:a16="http://schemas.microsoft.com/office/drawing/2014/main" xmlns="" id="{AB64106F-6695-48BF-8A77-C0DA80AC8116}"/>
              </a:ext>
            </a:extLst>
          </p:cNvPr>
          <p:cNvCxnSpPr/>
          <p:nvPr/>
        </p:nvCxnSpPr>
        <p:spPr>
          <a:xfrm>
            <a:off x="8034338" y="5983288"/>
            <a:ext cx="1587" cy="23177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36" name="Conector recto 18435">
            <a:extLst>
              <a:ext uri="{FF2B5EF4-FFF2-40B4-BE49-F238E27FC236}">
                <a16:creationId xmlns:a16="http://schemas.microsoft.com/office/drawing/2014/main" xmlns="" id="{874648C9-6B39-4E65-B924-F5FF8586FCD9}"/>
              </a:ext>
            </a:extLst>
          </p:cNvPr>
          <p:cNvCxnSpPr/>
          <p:nvPr/>
        </p:nvCxnSpPr>
        <p:spPr>
          <a:xfrm flipH="1">
            <a:off x="3732213" y="4378325"/>
            <a:ext cx="104933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xmlns="" id="{EAA7B45B-B2F0-4C98-9A4D-2E1BB5269BFB}"/>
              </a:ext>
            </a:extLst>
          </p:cNvPr>
          <p:cNvCxnSpPr/>
          <p:nvPr/>
        </p:nvCxnSpPr>
        <p:spPr>
          <a:xfrm flipH="1" flipV="1">
            <a:off x="4779963" y="4375150"/>
            <a:ext cx="3603625" cy="127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cto 104">
            <a:extLst>
              <a:ext uri="{FF2B5EF4-FFF2-40B4-BE49-F238E27FC236}">
                <a16:creationId xmlns:a16="http://schemas.microsoft.com/office/drawing/2014/main" xmlns="" id="{C46303D8-F55A-4FC2-A58C-8D040CEAB146}"/>
              </a:ext>
            </a:extLst>
          </p:cNvPr>
          <p:cNvCxnSpPr/>
          <p:nvPr/>
        </p:nvCxnSpPr>
        <p:spPr>
          <a:xfrm>
            <a:off x="8383588" y="4391025"/>
            <a:ext cx="0" cy="2159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cto 106">
            <a:extLst>
              <a:ext uri="{FF2B5EF4-FFF2-40B4-BE49-F238E27FC236}">
                <a16:creationId xmlns:a16="http://schemas.microsoft.com/office/drawing/2014/main" xmlns="" id="{6EEDFDD2-FBFA-483B-B0A4-E2859E26AF8A}"/>
              </a:ext>
            </a:extLst>
          </p:cNvPr>
          <p:cNvCxnSpPr/>
          <p:nvPr/>
        </p:nvCxnSpPr>
        <p:spPr>
          <a:xfrm>
            <a:off x="7018338" y="4398963"/>
            <a:ext cx="0" cy="2143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xmlns="" id="{F0C1A3ED-A9B2-485E-BBE5-8306C7FE7FA6}"/>
              </a:ext>
            </a:extLst>
          </p:cNvPr>
          <p:cNvCxnSpPr/>
          <p:nvPr/>
        </p:nvCxnSpPr>
        <p:spPr>
          <a:xfrm>
            <a:off x="5838825" y="4394200"/>
            <a:ext cx="0" cy="2159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recto 108">
            <a:extLst>
              <a:ext uri="{FF2B5EF4-FFF2-40B4-BE49-F238E27FC236}">
                <a16:creationId xmlns:a16="http://schemas.microsoft.com/office/drawing/2014/main" xmlns="" id="{5ADABBAB-CF0C-440F-8347-ED271D563DC9}"/>
              </a:ext>
            </a:extLst>
          </p:cNvPr>
          <p:cNvCxnSpPr/>
          <p:nvPr/>
        </p:nvCxnSpPr>
        <p:spPr>
          <a:xfrm>
            <a:off x="4930775" y="4402138"/>
            <a:ext cx="0" cy="2143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recto 109">
            <a:extLst>
              <a:ext uri="{FF2B5EF4-FFF2-40B4-BE49-F238E27FC236}">
                <a16:creationId xmlns:a16="http://schemas.microsoft.com/office/drawing/2014/main" xmlns="" id="{30ADEB1F-8F9A-4474-9B92-155AD92899A5}"/>
              </a:ext>
            </a:extLst>
          </p:cNvPr>
          <p:cNvCxnSpPr/>
          <p:nvPr/>
        </p:nvCxnSpPr>
        <p:spPr>
          <a:xfrm>
            <a:off x="3730625" y="4387850"/>
            <a:ext cx="0" cy="2159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3097F234-0018-45FB-9B28-B9E82199B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695" r="7939" b="9997"/>
          <a:stretch/>
        </p:blipFill>
        <p:spPr bwMode="auto">
          <a:xfrm>
            <a:off x="7723352" y="264218"/>
            <a:ext cx="1115848" cy="74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Picture 2" descr="http://cirugiabb.com.ar/img/logo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50"/>
            <a:ext cx="1776550" cy="609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uadroTexto 1">
            <a:extLst>
              <a:ext uri="{FF2B5EF4-FFF2-40B4-BE49-F238E27FC236}">
                <a16:creationId xmlns:a16="http://schemas.microsoft.com/office/drawing/2014/main" xmlns="" id="{00F21566-A04A-4B20-BB1C-E431AA2C5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11188"/>
            <a:ext cx="2743200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800"/>
              <a:t>46 PACIENTES P/O</a:t>
            </a:r>
          </a:p>
        </p:txBody>
      </p:sp>
      <p:sp>
        <p:nvSpPr>
          <p:cNvPr id="52227" name="CuadroTexto 2">
            <a:extLst>
              <a:ext uri="{FF2B5EF4-FFF2-40B4-BE49-F238E27FC236}">
                <a16:creationId xmlns:a16="http://schemas.microsoft.com/office/drawing/2014/main" xmlns="" id="{5805A5FE-E73A-422B-8F16-AE8861377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675" y="1106488"/>
            <a:ext cx="1220788" cy="5842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600"/>
              <a:t>37 </a:t>
            </a:r>
          </a:p>
          <a:p>
            <a:pPr algn="ctr" eaLnBrk="1" hangingPunct="1"/>
            <a:r>
              <a:rPr lang="es-ES" altLang="pt-BR" sz="1600"/>
              <a:t>HOMBRES</a:t>
            </a:r>
            <a:endParaRPr lang="es-AR" altLang="pt-BR" sz="1600"/>
          </a:p>
        </p:txBody>
      </p:sp>
      <p:sp>
        <p:nvSpPr>
          <p:cNvPr id="52228" name="CuadroTexto 3">
            <a:extLst>
              <a:ext uri="{FF2B5EF4-FFF2-40B4-BE49-F238E27FC236}">
                <a16:creationId xmlns:a16="http://schemas.microsoft.com/office/drawing/2014/main" xmlns="" id="{7A8A7BCC-ABA5-40E6-B2B8-7E4527006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550" y="1112838"/>
            <a:ext cx="1162050" cy="584200"/>
          </a:xfrm>
          <a:prstGeom prst="rect">
            <a:avLst/>
          </a:prstGeom>
          <a:solidFill>
            <a:schemeClr val="bg1">
              <a:alpha val="49803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600"/>
              <a:t>9 </a:t>
            </a:r>
          </a:p>
          <a:p>
            <a:pPr algn="ctr" eaLnBrk="1" hangingPunct="1"/>
            <a:r>
              <a:rPr lang="es-ES" altLang="pt-BR" sz="1600"/>
              <a:t>MUJERES</a:t>
            </a:r>
            <a:endParaRPr lang="es-AR" altLang="pt-BR" sz="1600"/>
          </a:p>
        </p:txBody>
      </p:sp>
      <p:sp>
        <p:nvSpPr>
          <p:cNvPr id="52229" name="CuadroTexto 4">
            <a:extLst>
              <a:ext uri="{FF2B5EF4-FFF2-40B4-BE49-F238E27FC236}">
                <a16:creationId xmlns:a16="http://schemas.microsoft.com/office/drawing/2014/main" xmlns="" id="{2902629D-46AF-462E-8529-00704C76C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2133600"/>
            <a:ext cx="1595437" cy="5238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400">
                <a:solidFill>
                  <a:schemeClr val="bg1"/>
                </a:solidFill>
              </a:rPr>
              <a:t>17 </a:t>
            </a:r>
          </a:p>
          <a:p>
            <a:pPr algn="ctr" eaLnBrk="1" hangingPunct="1"/>
            <a:r>
              <a:rPr lang="es-ES" altLang="pt-BR" sz="1400">
                <a:solidFill>
                  <a:schemeClr val="bg1"/>
                </a:solidFill>
              </a:rPr>
              <a:t>ZONA INGUINAL</a:t>
            </a:r>
            <a:endParaRPr lang="es-AR" altLang="pt-BR" sz="1400">
              <a:solidFill>
                <a:schemeClr val="bg1"/>
              </a:solidFill>
            </a:endParaRPr>
          </a:p>
        </p:txBody>
      </p:sp>
      <p:sp>
        <p:nvSpPr>
          <p:cNvPr id="52230" name="CuadroTexto 5">
            <a:extLst>
              <a:ext uri="{FF2B5EF4-FFF2-40B4-BE49-F238E27FC236}">
                <a16:creationId xmlns:a16="http://schemas.microsoft.com/office/drawing/2014/main" xmlns="" id="{22AD8073-803E-4B43-B0F3-A5FD75702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863" y="3160713"/>
            <a:ext cx="1404937" cy="830262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200"/>
              <a:t>4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s-ES" altLang="pt-BR" sz="1200"/>
              <a:t>ARTROSCOPIAS</a:t>
            </a:r>
            <a:endParaRPr lang="es-AR" altLang="pt-BR" sz="1200"/>
          </a:p>
          <a:p>
            <a:pPr algn="ctr" eaLnBrk="1" hangingPunct="1"/>
            <a:r>
              <a:rPr lang="es-AR" altLang="pt-BR" sz="1200"/>
              <a:t>1</a:t>
            </a:r>
          </a:p>
          <a:p>
            <a:pPr algn="ctr" eaLnBrk="1" hangingPunct="1"/>
            <a:r>
              <a:rPr lang="es-ES" altLang="pt-BR" sz="1200"/>
              <a:t>RTC</a:t>
            </a:r>
            <a:endParaRPr lang="es-AR" altLang="pt-BR" sz="1200"/>
          </a:p>
        </p:txBody>
      </p:sp>
      <p:sp>
        <p:nvSpPr>
          <p:cNvPr id="52231" name="CuadroTexto 6">
            <a:extLst>
              <a:ext uri="{FF2B5EF4-FFF2-40B4-BE49-F238E27FC236}">
                <a16:creationId xmlns:a16="http://schemas.microsoft.com/office/drawing/2014/main" xmlns="" id="{D45FBC33-0006-47CC-A5C4-2515938F8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150" y="115888"/>
            <a:ext cx="3130550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pt-BR" sz="1800"/>
              <a:t> 20 AÑOS DE EVALUACIÓN</a:t>
            </a:r>
          </a:p>
        </p:txBody>
      </p:sp>
      <p:sp>
        <p:nvSpPr>
          <p:cNvPr id="18442" name="CuadroTexto 8">
            <a:extLst>
              <a:ext uri="{FF2B5EF4-FFF2-40B4-BE49-F238E27FC236}">
                <a16:creationId xmlns:a16="http://schemas.microsoft.com/office/drawing/2014/main" xmlns="" id="{8ACE153C-E760-4B18-88EB-EB98C89DE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6341" y="2134273"/>
            <a:ext cx="1772986" cy="523220"/>
          </a:xfrm>
          <a:prstGeom prst="rect">
            <a:avLst/>
          </a:prstGeom>
          <a:solidFill>
            <a:srgbClr val="09E71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rPr>
              <a:t>5</a:t>
            </a:r>
            <a:endParaRPr lang="es-AR" sz="1400">
              <a:ln>
                <a:solidFill>
                  <a:schemeClr val="tx1"/>
                </a:solidFill>
              </a:ln>
              <a:latin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40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rPr>
              <a:t>ZONA DE CADERA</a:t>
            </a:r>
          </a:p>
        </p:txBody>
      </p:sp>
      <p:sp>
        <p:nvSpPr>
          <p:cNvPr id="52233" name="CuadroTexto 3">
            <a:extLst>
              <a:ext uri="{FF2B5EF4-FFF2-40B4-BE49-F238E27FC236}">
                <a16:creationId xmlns:a16="http://schemas.microsoft.com/office/drawing/2014/main" xmlns="" id="{AB371DCD-5BD9-4875-AF16-995D8862E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050" y="4000500"/>
            <a:ext cx="1997075" cy="49212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400"/>
              <a:t> </a:t>
            </a:r>
            <a:r>
              <a:rPr lang="es-AR" altLang="pt-BR" sz="1200"/>
              <a:t>PROTOCOLO DE </a:t>
            </a:r>
          </a:p>
          <a:p>
            <a:pPr algn="ctr" eaLnBrk="1" hangingPunct="1"/>
            <a:r>
              <a:rPr lang="es-AR" altLang="pt-BR" sz="1200"/>
              <a:t>REHABILITACIÒN FÌSICA</a:t>
            </a:r>
          </a:p>
        </p:txBody>
      </p:sp>
      <p:sp>
        <p:nvSpPr>
          <p:cNvPr id="52234" name="CuadroTexto 4">
            <a:extLst>
              <a:ext uri="{FF2B5EF4-FFF2-40B4-BE49-F238E27FC236}">
                <a16:creationId xmlns:a16="http://schemas.microsoft.com/office/drawing/2014/main" xmlns="" id="{6B8A8352-148D-4B45-895E-F8789ECFE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013" y="5024438"/>
            <a:ext cx="573087" cy="522287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400"/>
              <a:t>7</a:t>
            </a:r>
            <a:endParaRPr lang="es-AR" altLang="pt-BR" sz="1400"/>
          </a:p>
          <a:p>
            <a:pPr algn="ctr" eaLnBrk="1" hangingPunct="1"/>
            <a:r>
              <a:rPr lang="es-AR" altLang="pt-BR" sz="1400"/>
              <a:t>MEP</a:t>
            </a:r>
          </a:p>
        </p:txBody>
      </p:sp>
      <p:sp>
        <p:nvSpPr>
          <p:cNvPr id="52235" name="CuadroTexto 6">
            <a:extLst>
              <a:ext uri="{FF2B5EF4-FFF2-40B4-BE49-F238E27FC236}">
                <a16:creationId xmlns:a16="http://schemas.microsoft.com/office/drawing/2014/main" xmlns="" id="{3B100E7D-7F03-45DD-BC71-4D7C54E67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238" y="5949950"/>
            <a:ext cx="1289050" cy="800100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400"/>
              <a:t>1</a:t>
            </a:r>
          </a:p>
          <a:p>
            <a:pPr algn="ctr" eaLnBrk="1" hangingPunct="1"/>
            <a:r>
              <a:rPr lang="es-AR" altLang="pt-BR" sz="1400"/>
              <a:t> TENOTOMÌA</a:t>
            </a:r>
          </a:p>
          <a:p>
            <a:pPr algn="ctr"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sp>
        <p:nvSpPr>
          <p:cNvPr id="52236" name="CuadroTexto 7">
            <a:extLst>
              <a:ext uri="{FF2B5EF4-FFF2-40B4-BE49-F238E27FC236}">
                <a16:creationId xmlns:a16="http://schemas.microsoft.com/office/drawing/2014/main" xmlns="" id="{D134AD3F-455F-429F-9625-DB0AECF50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8650" y="5754688"/>
            <a:ext cx="1082675" cy="738187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200"/>
              <a:t>1 ÉXERESIS</a:t>
            </a:r>
          </a:p>
          <a:p>
            <a:pPr algn="ctr" eaLnBrk="1" hangingPunct="1"/>
            <a:r>
              <a:rPr lang="es-ES" altLang="pt-BR" sz="1200"/>
              <a:t>PROTACK </a:t>
            </a:r>
            <a:endParaRPr lang="es-AR" altLang="pt-BR" sz="1200"/>
          </a:p>
          <a:p>
            <a:pPr algn="ctr"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sp>
        <p:nvSpPr>
          <p:cNvPr id="52237" name="CuadroTexto 19">
            <a:extLst>
              <a:ext uri="{FF2B5EF4-FFF2-40B4-BE49-F238E27FC236}">
                <a16:creationId xmlns:a16="http://schemas.microsoft.com/office/drawing/2014/main" xmlns="" id="{21808C55-4AEB-42C7-9C5D-E9F93D603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313" y="4619625"/>
            <a:ext cx="1403350" cy="876300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s-AR" altLang="pt-BR" sz="120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s-AR" altLang="pt-BR" sz="1000"/>
              <a:t>4</a:t>
            </a:r>
          </a:p>
          <a:p>
            <a:pPr algn="ctr" eaLnBrk="1" hangingPunct="1"/>
            <a:r>
              <a:rPr lang="es-ES" altLang="pt-BR" sz="1000"/>
              <a:t>NEUROPATÍAS</a:t>
            </a:r>
          </a:p>
          <a:p>
            <a:pPr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sp>
        <p:nvSpPr>
          <p:cNvPr id="52238" name="CuadroTexto 20">
            <a:extLst>
              <a:ext uri="{FF2B5EF4-FFF2-40B4-BE49-F238E27FC236}">
                <a16:creationId xmlns:a16="http://schemas.microsoft.com/office/drawing/2014/main" xmlns="" id="{EC3D77CB-8D00-42CE-9E23-A394BED1B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1350" y="4621213"/>
            <a:ext cx="933450" cy="86042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200"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s-ES" altLang="pt-BR" sz="1000"/>
              <a:t>5</a:t>
            </a:r>
          </a:p>
          <a:p>
            <a:pPr algn="ctr" eaLnBrk="1" hangingPunct="1"/>
            <a:r>
              <a:rPr lang="es-ES" altLang="pt-BR" sz="1000"/>
              <a:t>RECIDIVAS</a:t>
            </a:r>
          </a:p>
          <a:p>
            <a:pPr algn="ctr"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735A9F6D-2523-452C-AE6B-DB3DCC537526}"/>
              </a:ext>
            </a:extLst>
          </p:cNvPr>
          <p:cNvCxnSpPr/>
          <p:nvPr/>
        </p:nvCxnSpPr>
        <p:spPr>
          <a:xfrm>
            <a:off x="971550" y="1844675"/>
            <a:ext cx="726281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6FD8F5F2-08ED-41D5-A7D0-102F3EEAA7AA}"/>
              </a:ext>
            </a:extLst>
          </p:cNvPr>
          <p:cNvCxnSpPr/>
          <p:nvPr/>
        </p:nvCxnSpPr>
        <p:spPr>
          <a:xfrm>
            <a:off x="971550" y="1844675"/>
            <a:ext cx="0" cy="27781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BBCD6E24-5A8D-4687-824F-13D60040E1EE}"/>
              </a:ext>
            </a:extLst>
          </p:cNvPr>
          <p:cNvCxnSpPr/>
          <p:nvPr/>
        </p:nvCxnSpPr>
        <p:spPr>
          <a:xfrm>
            <a:off x="3113088" y="1835150"/>
            <a:ext cx="0" cy="2762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xmlns="" id="{793CD0D2-3938-4D96-9946-EDF8FD507EFE}"/>
              </a:ext>
            </a:extLst>
          </p:cNvPr>
          <p:cNvCxnSpPr/>
          <p:nvPr/>
        </p:nvCxnSpPr>
        <p:spPr>
          <a:xfrm>
            <a:off x="4791075" y="1835150"/>
            <a:ext cx="0" cy="2762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BD6C5133-C1DF-42A6-8826-445AEC4B7716}"/>
              </a:ext>
            </a:extLst>
          </p:cNvPr>
          <p:cNvCxnSpPr/>
          <p:nvPr/>
        </p:nvCxnSpPr>
        <p:spPr>
          <a:xfrm>
            <a:off x="8229600" y="1857375"/>
            <a:ext cx="4763" cy="2762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xmlns="" id="{3D81540A-04ED-4870-8895-46353906BE46}"/>
              </a:ext>
            </a:extLst>
          </p:cNvPr>
          <p:cNvCxnSpPr/>
          <p:nvPr/>
        </p:nvCxnSpPr>
        <p:spPr>
          <a:xfrm flipH="1">
            <a:off x="2046288" y="5540375"/>
            <a:ext cx="0" cy="3984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xmlns="" id="{8773A7E0-BD3C-49B7-880F-5E63F3D9805D}"/>
              </a:ext>
            </a:extLst>
          </p:cNvPr>
          <p:cNvCxnSpPr/>
          <p:nvPr/>
        </p:nvCxnSpPr>
        <p:spPr>
          <a:xfrm flipH="1">
            <a:off x="1035050" y="3162300"/>
            <a:ext cx="4763" cy="8477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xmlns="" id="{F4364A27-601F-41A2-BD3B-9A313F9C625B}"/>
              </a:ext>
            </a:extLst>
          </p:cNvPr>
          <p:cNvCxnSpPr>
            <a:stCxn id="52233" idx="2"/>
          </p:cNvCxnSpPr>
          <p:nvPr/>
        </p:nvCxnSpPr>
        <p:spPr>
          <a:xfrm>
            <a:off x="2033588" y="4492625"/>
            <a:ext cx="4762" cy="51117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xmlns="" id="{D42C4508-2653-4B6D-8D01-15B41469C950}"/>
              </a:ext>
            </a:extLst>
          </p:cNvPr>
          <p:cNvCxnSpPr/>
          <p:nvPr/>
        </p:nvCxnSpPr>
        <p:spPr>
          <a:xfrm>
            <a:off x="4427538" y="992188"/>
            <a:ext cx="0" cy="8509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D169644-88A5-4361-BFDA-01DA1E488462}"/>
              </a:ext>
            </a:extLst>
          </p:cNvPr>
          <p:cNvSpPr/>
          <p:nvPr/>
        </p:nvSpPr>
        <p:spPr>
          <a:xfrm>
            <a:off x="49213" y="2138363"/>
            <a:ext cx="1947862" cy="10033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400"/>
              <a:t>7</a:t>
            </a:r>
            <a:endParaRPr lang="es-AR" altLang="pt-BR" sz="1400"/>
          </a:p>
          <a:p>
            <a:pPr algn="ctr" eaLnBrk="1" hangingPunct="1"/>
            <a:r>
              <a:rPr lang="es-AR" altLang="pt-BR" sz="1400"/>
              <a:t> ZONA DE ADUCTOR</a:t>
            </a:r>
          </a:p>
          <a:p>
            <a:pPr algn="ctr" eaLnBrk="1" hangingPunct="1"/>
            <a:endParaRPr lang="es-AR" altLang="pt-BR" sz="180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0AC7675A-D424-41C9-BA00-2410416F8D4F}"/>
              </a:ext>
            </a:extLst>
          </p:cNvPr>
          <p:cNvSpPr/>
          <p:nvPr/>
        </p:nvSpPr>
        <p:spPr>
          <a:xfrm>
            <a:off x="2092325" y="2127250"/>
            <a:ext cx="1798638" cy="1046163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52250" name="CuadroTexto 6">
            <a:extLst>
              <a:ext uri="{FF2B5EF4-FFF2-40B4-BE49-F238E27FC236}">
                <a16:creationId xmlns:a16="http://schemas.microsoft.com/office/drawing/2014/main" xmlns="" id="{00104E35-CB89-4213-B868-2E8486517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088" y="2197100"/>
            <a:ext cx="177641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400"/>
              <a:t>10</a:t>
            </a:r>
            <a:endParaRPr lang="es-AR" altLang="pt-BR" sz="1400"/>
          </a:p>
          <a:p>
            <a:pPr algn="ctr" eaLnBrk="1" hangingPunct="1"/>
            <a:r>
              <a:rPr lang="es-AR" altLang="pt-BR" sz="1400"/>
              <a:t>ZONA ILIOPSOAS</a:t>
            </a:r>
          </a:p>
          <a:p>
            <a:pPr algn="ctr" eaLnBrk="1" hangingPunct="1"/>
            <a:r>
              <a:rPr lang="es-ES" altLang="pt-BR" sz="1400"/>
              <a:t>PECTINEO</a:t>
            </a:r>
            <a:endParaRPr lang="es-AR" altLang="pt-BR" sz="1400"/>
          </a:p>
          <a:p>
            <a:pPr algn="ctr" eaLnBrk="1" hangingPunct="1"/>
            <a:endParaRPr lang="es-AR" altLang="pt-BR" sz="1800">
              <a:latin typeface="Century Gothic" panose="020B0502020202020204" pitchFamily="34" charset="0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xmlns="" id="{A8C1FE25-E2F4-429A-B8DC-B5BFFC004527}"/>
              </a:ext>
            </a:extLst>
          </p:cNvPr>
          <p:cNvCxnSpPr/>
          <p:nvPr/>
        </p:nvCxnSpPr>
        <p:spPr>
          <a:xfrm>
            <a:off x="3024188" y="3194050"/>
            <a:ext cx="0" cy="81597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xmlns="" id="{ACF36044-23F3-4F32-9B65-81DAE2CB12C7}"/>
              </a:ext>
            </a:extLst>
          </p:cNvPr>
          <p:cNvCxnSpPr>
            <a:endCxn id="52230" idx="0"/>
          </p:cNvCxnSpPr>
          <p:nvPr/>
        </p:nvCxnSpPr>
        <p:spPr>
          <a:xfrm>
            <a:off x="6586538" y="2654300"/>
            <a:ext cx="1587" cy="50641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xmlns="" id="{68BC1749-B656-4123-95AA-81A34A84A15D}"/>
              </a:ext>
            </a:extLst>
          </p:cNvPr>
          <p:cNvCxnSpPr>
            <a:stCxn id="52237" idx="2"/>
            <a:endCxn id="52236" idx="0"/>
          </p:cNvCxnSpPr>
          <p:nvPr/>
        </p:nvCxnSpPr>
        <p:spPr>
          <a:xfrm flipH="1">
            <a:off x="3709988" y="5495925"/>
            <a:ext cx="0" cy="2587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xmlns="" id="{D58E7041-AF93-42B1-8D09-D1063215889C}"/>
              </a:ext>
            </a:extLst>
          </p:cNvPr>
          <p:cNvCxnSpPr/>
          <p:nvPr/>
        </p:nvCxnSpPr>
        <p:spPr>
          <a:xfrm>
            <a:off x="4913313" y="5481638"/>
            <a:ext cx="0" cy="2762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55" name="CuadroTexto 18">
            <a:extLst>
              <a:ext uri="{FF2B5EF4-FFF2-40B4-BE49-F238E27FC236}">
                <a16:creationId xmlns:a16="http://schemas.microsoft.com/office/drawing/2014/main" xmlns="" id="{0C4EF455-DE54-4A83-94E8-A5E8C259F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3638" y="3186113"/>
            <a:ext cx="1447800" cy="110807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200"/>
              <a:t>6</a:t>
            </a:r>
          </a:p>
          <a:p>
            <a:pPr algn="ctr" eaLnBrk="1" hangingPunct="1"/>
            <a:r>
              <a:rPr lang="es-ES" altLang="pt-BR" sz="1200"/>
              <a:t>EPIDIDIMITIS</a:t>
            </a:r>
          </a:p>
          <a:p>
            <a:pPr algn="ctr" eaLnBrk="1" hangingPunct="1"/>
            <a:r>
              <a:rPr lang="es-ES" altLang="pt-BR" sz="1200"/>
              <a:t>1</a:t>
            </a:r>
          </a:p>
          <a:p>
            <a:pPr algn="ctr" eaLnBrk="1" hangingPunct="1"/>
            <a:r>
              <a:rPr lang="es-ES" altLang="pt-BR" sz="1200"/>
              <a:t>ENDOMETRIOMA</a:t>
            </a:r>
            <a:endParaRPr lang="es-AR" altLang="pt-BR" sz="1200"/>
          </a:p>
          <a:p>
            <a:pPr algn="ctr"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xmlns="" id="{2C6A09F4-B1ED-4D9F-AAF4-06088E0EEDFD}"/>
              </a:ext>
            </a:extLst>
          </p:cNvPr>
          <p:cNvCxnSpPr/>
          <p:nvPr/>
        </p:nvCxnSpPr>
        <p:spPr>
          <a:xfrm>
            <a:off x="8234363" y="2573338"/>
            <a:ext cx="3175" cy="60007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xmlns="" id="{DC5A397C-AFE8-4268-9790-8D206C388C5A}"/>
              </a:ext>
            </a:extLst>
          </p:cNvPr>
          <p:cNvCxnSpPr/>
          <p:nvPr/>
        </p:nvCxnSpPr>
        <p:spPr>
          <a:xfrm>
            <a:off x="6588125" y="1851025"/>
            <a:ext cx="0" cy="2762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uadroTexto 8">
            <a:extLst>
              <a:ext uri="{FF2B5EF4-FFF2-40B4-BE49-F238E27FC236}">
                <a16:creationId xmlns:a16="http://schemas.microsoft.com/office/drawing/2014/main" xmlns="" id="{545D614E-78AC-4579-8572-CC329754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8515" y="2140559"/>
            <a:ext cx="1500475" cy="738664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rPr>
              <a:t>7</a:t>
            </a:r>
            <a:endParaRPr lang="es-AR" sz="1400">
              <a:ln>
                <a:solidFill>
                  <a:schemeClr val="tx1"/>
                </a:solidFill>
              </a:ln>
              <a:latin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40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rPr>
              <a:t>ZONA UROLOG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>
                <a:ln>
                  <a:solidFill>
                    <a:schemeClr val="tx1"/>
                  </a:solidFill>
                </a:ln>
                <a:latin typeface="Arial" panose="020B0604020202020204" pitchFamily="34" charset="0"/>
              </a:rPr>
              <a:t>GINECO</a:t>
            </a:r>
            <a:endParaRPr lang="es-AR" sz="1400">
              <a:ln>
                <a:solidFill>
                  <a:schemeClr val="tx1"/>
                </a:solidFill>
              </a:ln>
              <a:latin typeface="Arial" panose="020B0604020202020204" pitchFamily="34" charset="0"/>
            </a:endParaRPr>
          </a:p>
        </p:txBody>
      </p: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xmlns="" id="{07B66089-9FD6-4287-9B39-5CCBB8355577}"/>
              </a:ext>
            </a:extLst>
          </p:cNvPr>
          <p:cNvCxnSpPr/>
          <p:nvPr/>
        </p:nvCxnSpPr>
        <p:spPr>
          <a:xfrm flipH="1">
            <a:off x="4764088" y="2651125"/>
            <a:ext cx="20637" cy="17240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60" name="CuadroTexto 20">
            <a:extLst>
              <a:ext uri="{FF2B5EF4-FFF2-40B4-BE49-F238E27FC236}">
                <a16:creationId xmlns:a16="http://schemas.microsoft.com/office/drawing/2014/main" xmlns="" id="{E0A20150-4070-4077-AFE0-1B2353106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4625975"/>
            <a:ext cx="804863" cy="110807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000"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s-ES" altLang="pt-BR" sz="1000"/>
              <a:t>3 </a:t>
            </a:r>
          </a:p>
          <a:p>
            <a:pPr algn="ctr" eaLnBrk="1" hangingPunct="1"/>
            <a:r>
              <a:rPr lang="es-ES" altLang="pt-BR" sz="1000"/>
              <a:t>LIPOMAS</a:t>
            </a:r>
          </a:p>
          <a:p>
            <a:pPr algn="ctr" eaLnBrk="1" hangingPunct="1"/>
            <a:r>
              <a:rPr lang="es-ES" altLang="pt-BR" sz="1800"/>
              <a:t> </a:t>
            </a:r>
          </a:p>
          <a:p>
            <a:pPr algn="ctr"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sp>
        <p:nvSpPr>
          <p:cNvPr id="52261" name="CuadroTexto 20">
            <a:extLst>
              <a:ext uri="{FF2B5EF4-FFF2-40B4-BE49-F238E27FC236}">
                <a16:creationId xmlns:a16="http://schemas.microsoft.com/office/drawing/2014/main" xmlns="" id="{3B50C1DB-A86E-46AC-96CF-5E97BE467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4624388"/>
            <a:ext cx="1358900" cy="110807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000"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s-ES" altLang="pt-BR" sz="1000"/>
              <a:t>3</a:t>
            </a:r>
          </a:p>
          <a:p>
            <a:pPr algn="ctr" eaLnBrk="1" hangingPunct="1"/>
            <a:r>
              <a:rPr lang="es-ES" altLang="pt-BR" sz="1000"/>
              <a:t>DOLOR CICATRIZ</a:t>
            </a:r>
          </a:p>
          <a:p>
            <a:pPr algn="ctr" eaLnBrk="1" hangingPunct="1"/>
            <a:r>
              <a:rPr lang="es-ES" altLang="pt-BR" sz="1800"/>
              <a:t> </a:t>
            </a:r>
          </a:p>
          <a:p>
            <a:pPr algn="ctr"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sp>
        <p:nvSpPr>
          <p:cNvPr id="52262" name="CuadroTexto 20">
            <a:extLst>
              <a:ext uri="{FF2B5EF4-FFF2-40B4-BE49-F238E27FC236}">
                <a16:creationId xmlns:a16="http://schemas.microsoft.com/office/drawing/2014/main" xmlns="" id="{E9D53C07-F486-4694-BB1F-06E44D3D4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9538" y="4629150"/>
            <a:ext cx="1308100" cy="1354138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200"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endParaRPr lang="es-ES" altLang="pt-BR" sz="1000"/>
          </a:p>
          <a:p>
            <a:pPr algn="ctr" eaLnBrk="1" hangingPunct="1"/>
            <a:r>
              <a:rPr lang="es-ES" altLang="pt-BR" sz="1000"/>
              <a:t>2</a:t>
            </a:r>
          </a:p>
          <a:p>
            <a:pPr algn="ctr" eaLnBrk="1" hangingPunct="1"/>
            <a:r>
              <a:rPr lang="es-ES" altLang="pt-BR" sz="1000"/>
              <a:t>TENOP OBLICUO</a:t>
            </a:r>
          </a:p>
          <a:p>
            <a:pPr algn="ctr" eaLnBrk="1" hangingPunct="1"/>
            <a:r>
              <a:rPr lang="es-ES" altLang="pt-BR" sz="1000"/>
              <a:t>RECTO ABD</a:t>
            </a:r>
            <a:endParaRPr lang="es-AR" altLang="pt-BR" sz="1000"/>
          </a:p>
          <a:p>
            <a:pPr algn="ctr" eaLnBrk="1" hangingPunct="1"/>
            <a:r>
              <a:rPr lang="es-ES" altLang="pt-BR" sz="1200"/>
              <a:t> </a:t>
            </a:r>
          </a:p>
          <a:p>
            <a:pPr algn="ctr"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sp>
        <p:nvSpPr>
          <p:cNvPr id="52263" name="CuadroTexto 7">
            <a:extLst>
              <a:ext uri="{FF2B5EF4-FFF2-40B4-BE49-F238E27FC236}">
                <a16:creationId xmlns:a16="http://schemas.microsoft.com/office/drawing/2014/main" xmlns="" id="{8901F6E7-E56B-44C1-84FE-EE33BA103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7388" y="5764213"/>
            <a:ext cx="800100" cy="738187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200"/>
              <a:t>3 TAPP</a:t>
            </a:r>
          </a:p>
          <a:p>
            <a:pPr algn="ctr" eaLnBrk="1" hangingPunct="1"/>
            <a:r>
              <a:rPr lang="es-ES" altLang="pt-BR" sz="1200"/>
              <a:t>2 CONV </a:t>
            </a:r>
            <a:endParaRPr lang="es-AR" altLang="pt-BR" sz="1200"/>
          </a:p>
          <a:p>
            <a:pPr algn="ctr"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sp>
        <p:nvSpPr>
          <p:cNvPr id="52264" name="CuadroTexto 7">
            <a:extLst>
              <a:ext uri="{FF2B5EF4-FFF2-40B4-BE49-F238E27FC236}">
                <a16:creationId xmlns:a16="http://schemas.microsoft.com/office/drawing/2014/main" xmlns="" id="{28B0AD15-5F3A-4160-91F2-09C1192DE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0" y="6016625"/>
            <a:ext cx="1108075" cy="738188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200"/>
              <a:t>3 ÈXERESIS</a:t>
            </a:r>
          </a:p>
          <a:p>
            <a:pPr algn="ctr" eaLnBrk="1" hangingPunct="1"/>
            <a:r>
              <a:rPr lang="es-ES" altLang="pt-BR" sz="1200"/>
              <a:t>+ LICHT </a:t>
            </a:r>
            <a:endParaRPr lang="es-AR" altLang="pt-BR" sz="1200"/>
          </a:p>
          <a:p>
            <a:pPr algn="ctr"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sp>
        <p:nvSpPr>
          <p:cNvPr id="52265" name="CuadroTexto 7">
            <a:extLst>
              <a:ext uri="{FF2B5EF4-FFF2-40B4-BE49-F238E27FC236}">
                <a16:creationId xmlns:a16="http://schemas.microsoft.com/office/drawing/2014/main" xmlns="" id="{B6D0BE6E-9975-47DE-82BE-4098C55C4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150" y="6218238"/>
            <a:ext cx="1027113" cy="554037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200"/>
              <a:t>FTK + MEP </a:t>
            </a:r>
            <a:endParaRPr lang="es-AR" altLang="pt-BR" sz="1200"/>
          </a:p>
          <a:p>
            <a:pPr algn="ctr" eaLnBrk="1" hangingPunct="1"/>
            <a:endParaRPr lang="es-AR" altLang="pt-BR" sz="1800">
              <a:latin typeface="Times New Roman" panose="02020603050405020304" pitchFamily="18" charset="0"/>
            </a:endParaRPr>
          </a:p>
        </p:txBody>
      </p: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xmlns="" id="{527AD9FB-D004-41E7-A6D4-EAB769DC93D2}"/>
              </a:ext>
            </a:extLst>
          </p:cNvPr>
          <p:cNvCxnSpPr/>
          <p:nvPr/>
        </p:nvCxnSpPr>
        <p:spPr>
          <a:xfrm>
            <a:off x="5864225" y="5732463"/>
            <a:ext cx="0" cy="2762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cto 90">
            <a:extLst>
              <a:ext uri="{FF2B5EF4-FFF2-40B4-BE49-F238E27FC236}">
                <a16:creationId xmlns:a16="http://schemas.microsoft.com/office/drawing/2014/main" xmlns="" id="{1F8B6250-1808-4DA8-A01A-983FC1E0656B}"/>
              </a:ext>
            </a:extLst>
          </p:cNvPr>
          <p:cNvCxnSpPr/>
          <p:nvPr/>
        </p:nvCxnSpPr>
        <p:spPr>
          <a:xfrm>
            <a:off x="7289800" y="5732463"/>
            <a:ext cx="0" cy="482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cto 91">
            <a:extLst>
              <a:ext uri="{FF2B5EF4-FFF2-40B4-BE49-F238E27FC236}">
                <a16:creationId xmlns:a16="http://schemas.microsoft.com/office/drawing/2014/main" xmlns="" id="{62BB08DE-7313-46D8-BBDE-5531F03102E7}"/>
              </a:ext>
            </a:extLst>
          </p:cNvPr>
          <p:cNvCxnSpPr/>
          <p:nvPr/>
        </p:nvCxnSpPr>
        <p:spPr>
          <a:xfrm>
            <a:off x="8034338" y="5983288"/>
            <a:ext cx="1587" cy="23177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36" name="Conector recto 18435">
            <a:extLst>
              <a:ext uri="{FF2B5EF4-FFF2-40B4-BE49-F238E27FC236}">
                <a16:creationId xmlns:a16="http://schemas.microsoft.com/office/drawing/2014/main" xmlns="" id="{5C9B9F31-E392-49F2-BBA8-38EBBBC1F936}"/>
              </a:ext>
            </a:extLst>
          </p:cNvPr>
          <p:cNvCxnSpPr/>
          <p:nvPr/>
        </p:nvCxnSpPr>
        <p:spPr>
          <a:xfrm flipH="1">
            <a:off x="3732213" y="4378325"/>
            <a:ext cx="104933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xmlns="" id="{05DB006C-FF73-44D5-B91D-230494083C16}"/>
              </a:ext>
            </a:extLst>
          </p:cNvPr>
          <p:cNvCxnSpPr/>
          <p:nvPr/>
        </p:nvCxnSpPr>
        <p:spPr>
          <a:xfrm flipH="1" flipV="1">
            <a:off x="4779963" y="4375150"/>
            <a:ext cx="3603625" cy="127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cto 104">
            <a:extLst>
              <a:ext uri="{FF2B5EF4-FFF2-40B4-BE49-F238E27FC236}">
                <a16:creationId xmlns:a16="http://schemas.microsoft.com/office/drawing/2014/main" xmlns="" id="{F0165C8C-A0C2-456C-A86C-08DE50D0E813}"/>
              </a:ext>
            </a:extLst>
          </p:cNvPr>
          <p:cNvCxnSpPr/>
          <p:nvPr/>
        </p:nvCxnSpPr>
        <p:spPr>
          <a:xfrm>
            <a:off x="8383588" y="4391025"/>
            <a:ext cx="0" cy="2159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cto 106">
            <a:extLst>
              <a:ext uri="{FF2B5EF4-FFF2-40B4-BE49-F238E27FC236}">
                <a16:creationId xmlns:a16="http://schemas.microsoft.com/office/drawing/2014/main" xmlns="" id="{AEDFA064-6BF5-4E73-89D4-0A49E82B7ABB}"/>
              </a:ext>
            </a:extLst>
          </p:cNvPr>
          <p:cNvCxnSpPr/>
          <p:nvPr/>
        </p:nvCxnSpPr>
        <p:spPr>
          <a:xfrm>
            <a:off x="7018338" y="4398963"/>
            <a:ext cx="0" cy="2143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xmlns="" id="{6605D0A5-6302-4190-B31D-B9662989498B}"/>
              </a:ext>
            </a:extLst>
          </p:cNvPr>
          <p:cNvCxnSpPr/>
          <p:nvPr/>
        </p:nvCxnSpPr>
        <p:spPr>
          <a:xfrm>
            <a:off x="5838825" y="4394200"/>
            <a:ext cx="0" cy="2159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recto 108">
            <a:extLst>
              <a:ext uri="{FF2B5EF4-FFF2-40B4-BE49-F238E27FC236}">
                <a16:creationId xmlns:a16="http://schemas.microsoft.com/office/drawing/2014/main" xmlns="" id="{9A0E7297-48BB-4D22-B478-50534C21CE64}"/>
              </a:ext>
            </a:extLst>
          </p:cNvPr>
          <p:cNvCxnSpPr/>
          <p:nvPr/>
        </p:nvCxnSpPr>
        <p:spPr>
          <a:xfrm>
            <a:off x="4930775" y="4402138"/>
            <a:ext cx="0" cy="2143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recto 109">
            <a:extLst>
              <a:ext uri="{FF2B5EF4-FFF2-40B4-BE49-F238E27FC236}">
                <a16:creationId xmlns:a16="http://schemas.microsoft.com/office/drawing/2014/main" xmlns="" id="{987DE718-F585-459A-AB10-B02FD73A197D}"/>
              </a:ext>
            </a:extLst>
          </p:cNvPr>
          <p:cNvCxnSpPr/>
          <p:nvPr/>
        </p:nvCxnSpPr>
        <p:spPr>
          <a:xfrm>
            <a:off x="3730625" y="4387850"/>
            <a:ext cx="0" cy="2159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rma libre 3">
            <a:extLst>
              <a:ext uri="{FF2B5EF4-FFF2-40B4-BE49-F238E27FC236}">
                <a16:creationId xmlns:a16="http://schemas.microsoft.com/office/drawing/2014/main" xmlns="" id="{F4440007-BB2D-4DDD-A501-FC7CB5D340FF}"/>
              </a:ext>
            </a:extLst>
          </p:cNvPr>
          <p:cNvSpPr/>
          <p:nvPr/>
        </p:nvSpPr>
        <p:spPr>
          <a:xfrm>
            <a:off x="-9525" y="1838325"/>
            <a:ext cx="9163050" cy="5029200"/>
          </a:xfrm>
          <a:custGeom>
            <a:avLst/>
            <a:gdLst>
              <a:gd name="connsiteX0" fmla="*/ 9728 w 9163456"/>
              <a:gd name="connsiteY0" fmla="*/ 0 h 5029200"/>
              <a:gd name="connsiteX1" fmla="*/ 9163456 w 9163456"/>
              <a:gd name="connsiteY1" fmla="*/ 29183 h 5029200"/>
              <a:gd name="connsiteX2" fmla="*/ 9134273 w 9163456"/>
              <a:gd name="connsiteY2" fmla="*/ 5000017 h 5029200"/>
              <a:gd name="connsiteX3" fmla="*/ 4474724 w 9163456"/>
              <a:gd name="connsiteY3" fmla="*/ 5019472 h 5029200"/>
              <a:gd name="connsiteX4" fmla="*/ 4474724 w 9163456"/>
              <a:gd name="connsiteY4" fmla="*/ 2548646 h 5029200"/>
              <a:gd name="connsiteX5" fmla="*/ 3005847 w 9163456"/>
              <a:gd name="connsiteY5" fmla="*/ 2548646 h 5029200"/>
              <a:gd name="connsiteX6" fmla="*/ 3005847 w 9163456"/>
              <a:gd name="connsiteY6" fmla="*/ 5029200 h 5029200"/>
              <a:gd name="connsiteX7" fmla="*/ 0 w 9163456"/>
              <a:gd name="connsiteY7" fmla="*/ 5009744 h 5029200"/>
              <a:gd name="connsiteX8" fmla="*/ 9728 w 9163456"/>
              <a:gd name="connsiteY8" fmla="*/ 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63456" h="5029200">
                <a:moveTo>
                  <a:pt x="9728" y="0"/>
                </a:moveTo>
                <a:lnTo>
                  <a:pt x="9163456" y="29183"/>
                </a:lnTo>
                <a:lnTo>
                  <a:pt x="9134273" y="5000017"/>
                </a:lnTo>
                <a:lnTo>
                  <a:pt x="4474724" y="5019472"/>
                </a:lnTo>
                <a:lnTo>
                  <a:pt x="4474724" y="2548646"/>
                </a:lnTo>
                <a:lnTo>
                  <a:pt x="3005847" y="2548646"/>
                </a:lnTo>
                <a:lnTo>
                  <a:pt x="3005847" y="5029200"/>
                </a:lnTo>
                <a:lnTo>
                  <a:pt x="0" y="5009744"/>
                </a:lnTo>
                <a:cubicBezTo>
                  <a:pt x="6485" y="3356042"/>
                  <a:pt x="12971" y="1702340"/>
                  <a:pt x="9728" y="0"/>
                </a:cubicBez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52277" name="CuadroTexto 5">
            <a:extLst>
              <a:ext uri="{FF2B5EF4-FFF2-40B4-BE49-F238E27FC236}">
                <a16:creationId xmlns:a16="http://schemas.microsoft.com/office/drawing/2014/main" xmlns="" id="{8215C640-328C-4810-8C2A-CA5A78663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2811463"/>
            <a:ext cx="82264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4800" dirty="0">
                <a:solidFill>
                  <a:schemeClr val="bg1"/>
                </a:solidFill>
              </a:rPr>
              <a:t>91,3 % NO NEUROPÁTICAS</a:t>
            </a:r>
            <a:endParaRPr lang="es-AR" altLang="pt-BR" sz="4800" dirty="0">
              <a:solidFill>
                <a:schemeClr val="bg1"/>
              </a:solidFill>
            </a:endParaRPr>
          </a:p>
        </p:txBody>
      </p:sp>
      <p:sp>
        <p:nvSpPr>
          <p:cNvPr id="52278" name="CuadroTexto 2">
            <a:extLst>
              <a:ext uri="{FF2B5EF4-FFF2-40B4-BE49-F238E27FC236}">
                <a16:creationId xmlns:a16="http://schemas.microsoft.com/office/drawing/2014/main" xmlns="" id="{F2667308-B23E-4762-AE5F-C02088626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3773488"/>
            <a:ext cx="3074988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sz="2000" dirty="0">
                <a:solidFill>
                  <a:schemeClr val="bg1"/>
                </a:solidFill>
              </a:rPr>
              <a:t>45,6 % DOLOR PREVIO</a:t>
            </a:r>
            <a:endParaRPr lang="es-AR" altLang="pt-BR" sz="2000" dirty="0">
              <a:solidFill>
                <a:schemeClr val="bg1"/>
              </a:solidFill>
            </a:endParaRPr>
          </a:p>
        </p:txBody>
      </p:sp>
      <p:pic>
        <p:nvPicPr>
          <p:cNvPr id="57" name="Picture 56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9E595749-6FA1-4226-AAA5-27491747B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695" r="7939" b="9997"/>
          <a:stretch/>
        </p:blipFill>
        <p:spPr bwMode="auto">
          <a:xfrm>
            <a:off x="8191500" y="6127515"/>
            <a:ext cx="925884" cy="615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" name="Picture 2" descr="http://cirugiabb.com.ar/img/logo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5790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n 16">
            <a:extLst>
              <a:ext uri="{FF2B5EF4-FFF2-40B4-BE49-F238E27FC236}">
                <a16:creationId xmlns:a16="http://schemas.microsoft.com/office/drawing/2014/main" xmlns="" id="{5525B467-425A-4142-8B5C-7083F3D30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7663"/>
            <a:ext cx="6624637" cy="651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rma libre 2">
            <a:extLst>
              <a:ext uri="{FF2B5EF4-FFF2-40B4-BE49-F238E27FC236}">
                <a16:creationId xmlns:a16="http://schemas.microsoft.com/office/drawing/2014/main" xmlns="" id="{B4E42A6A-2794-4FD3-85D2-31B7054B4F21}"/>
              </a:ext>
            </a:extLst>
          </p:cNvPr>
          <p:cNvSpPr/>
          <p:nvPr/>
        </p:nvSpPr>
        <p:spPr bwMode="auto">
          <a:xfrm>
            <a:off x="1835150" y="3860800"/>
            <a:ext cx="288925" cy="1225550"/>
          </a:xfrm>
          <a:custGeom>
            <a:avLst/>
            <a:gdLst>
              <a:gd name="connsiteX0" fmla="*/ 79513 w 457200"/>
              <a:gd name="connsiteY0" fmla="*/ 0 h 2504661"/>
              <a:gd name="connsiteX1" fmla="*/ 0 w 457200"/>
              <a:gd name="connsiteY1" fmla="*/ 1033670 h 2504661"/>
              <a:gd name="connsiteX2" fmla="*/ 9939 w 457200"/>
              <a:gd name="connsiteY2" fmla="*/ 1222513 h 2504661"/>
              <a:gd name="connsiteX3" fmla="*/ 0 w 457200"/>
              <a:gd name="connsiteY3" fmla="*/ 1570383 h 2504661"/>
              <a:gd name="connsiteX4" fmla="*/ 29817 w 457200"/>
              <a:gd name="connsiteY4" fmla="*/ 1729409 h 2504661"/>
              <a:gd name="connsiteX5" fmla="*/ 49695 w 457200"/>
              <a:gd name="connsiteY5" fmla="*/ 1987826 h 2504661"/>
              <a:gd name="connsiteX6" fmla="*/ 79513 w 457200"/>
              <a:gd name="connsiteY6" fmla="*/ 2216426 h 2504661"/>
              <a:gd name="connsiteX7" fmla="*/ 79513 w 457200"/>
              <a:gd name="connsiteY7" fmla="*/ 2355574 h 2504661"/>
              <a:gd name="connsiteX8" fmla="*/ 109330 w 457200"/>
              <a:gd name="connsiteY8" fmla="*/ 2474844 h 2504661"/>
              <a:gd name="connsiteX9" fmla="*/ 208721 w 457200"/>
              <a:gd name="connsiteY9" fmla="*/ 2504661 h 2504661"/>
              <a:gd name="connsiteX10" fmla="*/ 248478 w 457200"/>
              <a:gd name="connsiteY10" fmla="*/ 2405270 h 2504661"/>
              <a:gd name="connsiteX11" fmla="*/ 308113 w 457200"/>
              <a:gd name="connsiteY11" fmla="*/ 2166731 h 2504661"/>
              <a:gd name="connsiteX12" fmla="*/ 178904 w 457200"/>
              <a:gd name="connsiteY12" fmla="*/ 2047461 h 2504661"/>
              <a:gd name="connsiteX13" fmla="*/ 139148 w 457200"/>
              <a:gd name="connsiteY13" fmla="*/ 1719470 h 2504661"/>
              <a:gd name="connsiteX14" fmla="*/ 149087 w 457200"/>
              <a:gd name="connsiteY14" fmla="*/ 1510748 h 2504661"/>
              <a:gd name="connsiteX15" fmla="*/ 258417 w 457200"/>
              <a:gd name="connsiteY15" fmla="*/ 1063487 h 2504661"/>
              <a:gd name="connsiteX16" fmla="*/ 367748 w 457200"/>
              <a:gd name="connsiteY16" fmla="*/ 566531 h 2504661"/>
              <a:gd name="connsiteX17" fmla="*/ 437321 w 457200"/>
              <a:gd name="connsiteY17" fmla="*/ 188844 h 2504661"/>
              <a:gd name="connsiteX18" fmla="*/ 457200 w 457200"/>
              <a:gd name="connsiteY18" fmla="*/ 99392 h 2504661"/>
              <a:gd name="connsiteX19" fmla="*/ 79513 w 457200"/>
              <a:gd name="connsiteY19" fmla="*/ 0 h 2504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7200" h="2504661">
                <a:moveTo>
                  <a:pt x="79513" y="0"/>
                </a:moveTo>
                <a:lnTo>
                  <a:pt x="0" y="1033670"/>
                </a:lnTo>
                <a:lnTo>
                  <a:pt x="9939" y="1222513"/>
                </a:lnTo>
                <a:lnTo>
                  <a:pt x="0" y="1570383"/>
                </a:lnTo>
                <a:lnTo>
                  <a:pt x="29817" y="1729409"/>
                </a:lnTo>
                <a:lnTo>
                  <a:pt x="49695" y="1987826"/>
                </a:lnTo>
                <a:lnTo>
                  <a:pt x="79513" y="2216426"/>
                </a:lnTo>
                <a:lnTo>
                  <a:pt x="79513" y="2355574"/>
                </a:lnTo>
                <a:lnTo>
                  <a:pt x="109330" y="2474844"/>
                </a:lnTo>
                <a:lnTo>
                  <a:pt x="208721" y="2504661"/>
                </a:lnTo>
                <a:lnTo>
                  <a:pt x="248478" y="2405270"/>
                </a:lnTo>
                <a:lnTo>
                  <a:pt x="308113" y="2166731"/>
                </a:lnTo>
                <a:lnTo>
                  <a:pt x="178904" y="2047461"/>
                </a:lnTo>
                <a:lnTo>
                  <a:pt x="139148" y="1719470"/>
                </a:lnTo>
                <a:lnTo>
                  <a:pt x="149087" y="1510748"/>
                </a:lnTo>
                <a:lnTo>
                  <a:pt x="258417" y="1063487"/>
                </a:lnTo>
                <a:lnTo>
                  <a:pt x="367748" y="566531"/>
                </a:lnTo>
                <a:lnTo>
                  <a:pt x="437321" y="188844"/>
                </a:lnTo>
                <a:lnTo>
                  <a:pt x="457200" y="99392"/>
                </a:lnTo>
                <a:lnTo>
                  <a:pt x="79513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39940" name="CuadroTexto 8">
            <a:extLst>
              <a:ext uri="{FF2B5EF4-FFF2-40B4-BE49-F238E27FC236}">
                <a16:creationId xmlns:a16="http://schemas.microsoft.com/office/drawing/2014/main" xmlns="" id="{868745C1-0D1C-4017-A074-A1FC42DF1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238" y="1274763"/>
            <a:ext cx="3287712" cy="6461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pt-BR" sz="1800">
                <a:latin typeface="Times New Roman" panose="02020603050405020304" pitchFamily="18" charset="0"/>
              </a:rPr>
              <a:t>DOLOR EN ZONA: INGUINAL</a:t>
            </a:r>
          </a:p>
          <a:p>
            <a:pPr eaLnBrk="1" hangingPunct="1"/>
            <a:r>
              <a:rPr lang="es-AR" altLang="pt-BR" sz="1800">
                <a:latin typeface="Times New Roman" panose="02020603050405020304" pitchFamily="18" charset="0"/>
              </a:rPr>
              <a:t>POSTOPERATORIO</a:t>
            </a:r>
          </a:p>
        </p:txBody>
      </p:sp>
      <p:sp>
        <p:nvSpPr>
          <p:cNvPr id="39941" name="CuadroTexto 6">
            <a:extLst>
              <a:ext uri="{FF2B5EF4-FFF2-40B4-BE49-F238E27FC236}">
                <a16:creationId xmlns:a16="http://schemas.microsoft.com/office/drawing/2014/main" xmlns="" id="{FE4AD08F-FF4E-4B43-BC7D-56B2DF3BA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00" y="2003425"/>
            <a:ext cx="1992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pt-BR" sz="1800" dirty="0"/>
          </a:p>
          <a:p>
            <a:pPr algn="ctr" eaLnBrk="1" hangingPunct="1"/>
            <a:r>
              <a:rPr lang="en-US" altLang="pt-BR" sz="1800" b="1" dirty="0">
                <a:solidFill>
                  <a:schemeClr val="bg1"/>
                </a:solidFill>
              </a:rPr>
              <a:t>ÉXAMEN FÍSICO</a:t>
            </a:r>
          </a:p>
          <a:p>
            <a:pPr algn="ctr" eaLnBrk="1" hangingPunct="1"/>
            <a:r>
              <a:rPr lang="en-US" altLang="pt-BR" sz="1800" b="1" dirty="0">
                <a:solidFill>
                  <a:schemeClr val="bg1"/>
                </a:solidFill>
              </a:rPr>
              <a:t>IMÁGENES</a:t>
            </a:r>
            <a:endParaRPr lang="es-AR" altLang="pt-BR" sz="1800" b="1" dirty="0">
              <a:solidFill>
                <a:schemeClr val="bg1"/>
              </a:solidFill>
            </a:endParaRPr>
          </a:p>
        </p:txBody>
      </p:sp>
      <p:sp>
        <p:nvSpPr>
          <p:cNvPr id="39942" name="CuadroTexto 7">
            <a:extLst>
              <a:ext uri="{FF2B5EF4-FFF2-40B4-BE49-F238E27FC236}">
                <a16:creationId xmlns:a16="http://schemas.microsoft.com/office/drawing/2014/main" xmlns="" id="{05E45619-F775-4FB0-B86C-7744ACF6C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63" y="3086100"/>
            <a:ext cx="19650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pt-BR" sz="1800" b="1" dirty="0" smtClean="0">
                <a:solidFill>
                  <a:schemeClr val="bg1"/>
                </a:solidFill>
              </a:rPr>
              <a:t>LIPOMA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pt-BR" sz="1800" b="1" dirty="0" smtClean="0">
                <a:solidFill>
                  <a:schemeClr val="bg1"/>
                </a:solidFill>
              </a:rPr>
              <a:t>HEMATOMA</a:t>
            </a:r>
            <a:endParaRPr lang="en-US" altLang="pt-BR" sz="1800" b="1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pt-BR" sz="1800" b="1" dirty="0" smtClean="0">
                <a:solidFill>
                  <a:schemeClr val="bg1"/>
                </a:solidFill>
              </a:rPr>
              <a:t>RECIDIVA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pt-BR" sz="1800" b="1" dirty="0" smtClean="0">
                <a:solidFill>
                  <a:schemeClr val="bg1"/>
                </a:solidFill>
              </a:rPr>
              <a:t>MESHOMA</a:t>
            </a:r>
            <a:endParaRPr lang="en-US" altLang="pt-BR" sz="1800" b="1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pt-BR" sz="1800" b="1" dirty="0" smtClean="0">
                <a:solidFill>
                  <a:schemeClr val="bg1"/>
                </a:solidFill>
              </a:rPr>
              <a:t>NEUROPATÍA</a:t>
            </a:r>
            <a:endParaRPr lang="en-US" altLang="pt-BR" sz="1800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27FD78A4-BD19-46CD-904B-5FAEE1D3D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7695" r="7939" b="9997"/>
          <a:stretch/>
        </p:blipFill>
        <p:spPr bwMode="auto">
          <a:xfrm>
            <a:off x="8112338" y="6172200"/>
            <a:ext cx="1031662" cy="685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http://cirugiabb.com.ar/img/logo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598170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5" name="Rectangle 26">
            <a:extLst>
              <a:ext uri="{FF2B5EF4-FFF2-40B4-BE49-F238E27FC236}">
                <a16:creationId xmlns:a16="http://schemas.microsoft.com/office/drawing/2014/main" xmlns="" id="{857E2501-2D66-4292-BF11-9C54390C2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541338"/>
            <a:ext cx="8229600" cy="1143000"/>
          </a:xfrm>
        </p:spPr>
        <p:txBody>
          <a:bodyPr/>
          <a:lstStyle/>
          <a:p>
            <a:r>
              <a:rPr lang="es-AR" altLang="pt-BR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CONCLUSIONES</a:t>
            </a:r>
            <a:endParaRPr lang="es-ES" altLang="pt-BR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2C5469F4-FBAD-4A9A-B1D4-E5B4138FC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695" r="7939" b="9997"/>
          <a:stretch/>
        </p:blipFill>
        <p:spPr bwMode="auto">
          <a:xfrm>
            <a:off x="8112895" y="6117368"/>
            <a:ext cx="983299" cy="653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" descr="http://cirugiabb.com.ar/img/logo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38850"/>
            <a:ext cx="1900739" cy="652214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742950" y="2038350"/>
            <a:ext cx="80200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 Dolor Inguinal con Eco + para Hernia</a:t>
            </a:r>
          </a:p>
          <a:p>
            <a:pPr>
              <a:buFont typeface="Arial" pitchFamily="34" charset="0"/>
              <a:buChar char="•"/>
            </a:pPr>
            <a:endParaRPr lang="es-MX" sz="28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 Dolor Inguinal con Examen Físico + Hernia</a:t>
            </a:r>
          </a:p>
          <a:p>
            <a:pPr>
              <a:buFont typeface="Arial" pitchFamily="34" charset="0"/>
              <a:buChar char="•"/>
            </a:pPr>
            <a:endParaRPr lang="es-MX" sz="28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 Dolor Inguinal Examen </a:t>
            </a:r>
            <a:r>
              <a:rPr lang="es-MX" sz="2800" dirty="0" err="1" smtClean="0">
                <a:solidFill>
                  <a:schemeClr val="bg1"/>
                </a:solidFill>
              </a:rPr>
              <a:t>Fisico</a:t>
            </a:r>
            <a:r>
              <a:rPr lang="es-MX" sz="2800" dirty="0" smtClean="0">
                <a:solidFill>
                  <a:schemeClr val="bg1"/>
                </a:solidFill>
              </a:rPr>
              <a:t> y Eco -</a:t>
            </a:r>
          </a:p>
          <a:p>
            <a:pPr>
              <a:buFont typeface="Arial" pitchFamily="34" charset="0"/>
              <a:buChar char="•"/>
            </a:pPr>
            <a:endParaRPr lang="es-MX" sz="28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 Dolor Inguinal Post  </a:t>
            </a:r>
            <a:r>
              <a:rPr lang="es-MX" sz="2800" dirty="0" err="1" smtClean="0">
                <a:solidFill>
                  <a:schemeClr val="bg1"/>
                </a:solidFill>
              </a:rPr>
              <a:t>Hernioplastia</a:t>
            </a:r>
            <a:endParaRPr lang="es-E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uadroTexto 2">
            <a:extLst>
              <a:ext uri="{FF2B5EF4-FFF2-40B4-BE49-F238E27FC236}">
                <a16:creationId xmlns:a16="http://schemas.microsoft.com/office/drawing/2014/main" xmlns="" id="{D42920DA-A9C8-4BFE-A179-45B579A0D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192088"/>
            <a:ext cx="86233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2800"/>
              <a:t> </a:t>
            </a:r>
            <a:r>
              <a:rPr lang="en-US" altLang="pt-BR" sz="4400" b="1">
                <a:solidFill>
                  <a:schemeClr val="bg1"/>
                </a:solidFill>
                <a:latin typeface="Times New Roman" panose="02020603050405020304" pitchFamily="18" charset="0"/>
              </a:rPr>
              <a:t>DOLOR INGUINAL CRÓNICO</a:t>
            </a:r>
          </a:p>
          <a:p>
            <a:pPr algn="ctr" eaLnBrk="1" hangingPunct="1"/>
            <a:r>
              <a:rPr lang="en-US" altLang="pt-BR" sz="1800"/>
              <a:t> </a:t>
            </a:r>
            <a:endParaRPr lang="es-AR" altLang="pt-BR" sz="1800"/>
          </a:p>
        </p:txBody>
      </p:sp>
      <p:sp>
        <p:nvSpPr>
          <p:cNvPr id="53251" name="CuadroTexto 4">
            <a:extLst>
              <a:ext uri="{FF2B5EF4-FFF2-40B4-BE49-F238E27FC236}">
                <a16:creationId xmlns:a16="http://schemas.microsoft.com/office/drawing/2014/main" xmlns="" id="{734777EE-3207-41DC-B3A9-D4E405F22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1233488"/>
            <a:ext cx="86233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2800"/>
              <a:t> </a:t>
            </a:r>
            <a:r>
              <a:rPr lang="en-US" altLang="pt-BR" sz="2800" b="1">
                <a:solidFill>
                  <a:schemeClr val="bg1"/>
                </a:solidFill>
                <a:latin typeface="Times New Roman" panose="02020603050405020304" pitchFamily="18" charset="0"/>
              </a:rPr>
              <a:t>CONCLUSIONES</a:t>
            </a:r>
          </a:p>
          <a:p>
            <a:pPr algn="ctr" eaLnBrk="1" hangingPunct="1"/>
            <a:r>
              <a:rPr lang="en-US" altLang="pt-BR" sz="1800"/>
              <a:t> </a:t>
            </a:r>
            <a:endParaRPr lang="es-AR" altLang="pt-BR" sz="1800"/>
          </a:p>
        </p:txBody>
      </p:sp>
      <p:sp>
        <p:nvSpPr>
          <p:cNvPr id="53252" name="CuadroTexto 5">
            <a:extLst>
              <a:ext uri="{FF2B5EF4-FFF2-40B4-BE49-F238E27FC236}">
                <a16:creationId xmlns:a16="http://schemas.microsoft.com/office/drawing/2014/main" xmlns="" id="{95A9C75D-A62A-4E99-823A-A2AAD7049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3173412"/>
            <a:ext cx="725170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pt-B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RECONOCER LAS ZONAS DE DOLOR REALIZANDO UN CORRECTO </a:t>
            </a:r>
            <a:r>
              <a:rPr lang="en-US" altLang="pt-B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INTERROGATORIO </a:t>
            </a:r>
            <a:r>
              <a:rPr lang="en-US" altLang="pt-B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 ÉXAMEN FÍSICO</a:t>
            </a:r>
            <a:r>
              <a:rPr lang="en-US" altLang="pt-B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en-US" altLang="pt-BR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en-US" altLang="pt-BR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en-US" altLang="pt-BR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s-AR" alt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3" name="CuadroTexto 6">
            <a:extLst>
              <a:ext uri="{FF2B5EF4-FFF2-40B4-BE49-F238E27FC236}">
                <a16:creationId xmlns:a16="http://schemas.microsoft.com/office/drawing/2014/main" xmlns="" id="{E762093F-5957-4E5C-9B1F-9C61B62E1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2189163"/>
            <a:ext cx="7251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pt-BR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ABORDAR LA </a:t>
            </a:r>
            <a:r>
              <a:rPr lang="en-US" altLang="pt-BR" b="1" dirty="0">
                <a:solidFill>
                  <a:schemeClr val="bg1"/>
                </a:solidFill>
                <a:latin typeface="Times New Roman" panose="02020603050405020304" pitchFamily="18" charset="0"/>
              </a:rPr>
              <a:t>PATOLOGÍA DE MANERA MULTIDISCIPLINARIA.</a:t>
            </a:r>
          </a:p>
        </p:txBody>
      </p:sp>
      <p:sp>
        <p:nvSpPr>
          <p:cNvPr id="53254" name="CuadroTexto 7">
            <a:extLst>
              <a:ext uri="{FF2B5EF4-FFF2-40B4-BE49-F238E27FC236}">
                <a16:creationId xmlns:a16="http://schemas.microsoft.com/office/drawing/2014/main" xmlns="" id="{30A65561-C2BD-49F7-A0F6-240246A3B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4633913"/>
            <a:ext cx="7251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pt-B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GENERAR REGISTROS DE LOS PACIENTES</a:t>
            </a:r>
            <a:r>
              <a:rPr lang="en-US" alt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s-AR" alt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A11358C0-78DE-4DDC-96F4-D592D547C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695" r="7939" b="9997"/>
          <a:stretch/>
        </p:blipFill>
        <p:spPr bwMode="auto">
          <a:xfrm>
            <a:off x="8247363" y="6217844"/>
            <a:ext cx="856015" cy="568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http://cirugiabb.com.ar/img/logo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3885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5">
            <a:extLst>
              <a:ext uri="{FF2B5EF4-FFF2-40B4-BE49-F238E27FC236}">
                <a16:creationId xmlns:a16="http://schemas.microsoft.com/office/drawing/2014/main" xmlns="" id="{E18B8F0D-B8D0-4E40-B56D-7609F4A5A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es-A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CONCLUSION</a:t>
            </a:r>
            <a:endParaRPr lang="es-ES" altLang="pt-BR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xmlns="" id="{F12E9092-B494-46DE-BA71-E1ACF2C5569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484313"/>
            <a:ext cx="8229600" cy="452596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pt-BR" dirty="0"/>
              <a:t>		</a:t>
            </a:r>
          </a:p>
          <a:p>
            <a:pPr>
              <a:buFont typeface="Arial" panose="020B0604020202020204" pitchFamily="34" charset="0"/>
              <a:buNone/>
            </a:pPr>
            <a:endParaRPr lang="en-US" altLang="pt-BR" dirty="0"/>
          </a:p>
          <a:p>
            <a:pPr algn="ctr">
              <a:buFont typeface="Arial" panose="020B0604020202020204" pitchFamily="34" charset="0"/>
              <a:buNone/>
            </a:pPr>
            <a:r>
              <a:rPr lang="en-US" altLang="pt-BR" dirty="0"/>
              <a:t>		</a:t>
            </a:r>
            <a:r>
              <a:rPr lang="en-US" altLang="pt-B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</a:t>
            </a:r>
            <a:r>
              <a:rPr lang="es-AR" alt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tendinopatia</a:t>
            </a:r>
            <a:r>
              <a:rPr lang="es-AR" alt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del </a:t>
            </a:r>
            <a:r>
              <a:rPr lang="es-AR" altLang="pt-B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Ileopsoas,pectineo</a:t>
            </a:r>
            <a:r>
              <a:rPr lang="es-AR" alt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aductores son las causas mas frecuentes de dolor inguinal crónico (PUBALGIA</a:t>
            </a:r>
            <a:r>
              <a:rPr lang="es-AR" altLang="pt-B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pt-B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s-ES" alt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1B5A6C93-963B-4581-AAE5-D96B9CE59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695" r="7939" b="9997"/>
          <a:stretch/>
        </p:blipFill>
        <p:spPr bwMode="auto">
          <a:xfrm>
            <a:off x="8329153" y="6164061"/>
            <a:ext cx="920446" cy="611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http://cirugiabb.com.ar/img/logo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" y="598170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>
            <a:extLst>
              <a:ext uri="{FF2B5EF4-FFF2-40B4-BE49-F238E27FC236}">
                <a16:creationId xmlns:a16="http://schemas.microsoft.com/office/drawing/2014/main" xmlns="" id="{189CF8C0-DF82-400D-A86A-7F3D880DD63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484313"/>
            <a:ext cx="8229600" cy="452596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s-AR" altLang="pt-BR"/>
              <a:t> </a:t>
            </a:r>
          </a:p>
          <a:p>
            <a:endParaRPr lang="es-AR" altLang="pt-BR"/>
          </a:p>
          <a:p>
            <a:pPr algn="ctr">
              <a:buFont typeface="Arial" panose="020B0604020202020204" pitchFamily="34" charset="0"/>
              <a:buNone/>
            </a:pPr>
            <a:r>
              <a:rPr lang="en-US" altLang="pt-BR"/>
              <a:t>		</a:t>
            </a:r>
            <a:r>
              <a:rPr lang="en-US" altLang="pt-BR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AR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lang="en-US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objectiv</a:t>
            </a:r>
            <a:r>
              <a:rPr lang="es-AR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s-AR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evaluación </a:t>
            </a:r>
            <a:r>
              <a:rPr lang="en-US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multidisciplinar</a:t>
            </a:r>
            <a:r>
              <a:rPr lang="es-AR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 detectar d</a:t>
            </a:r>
            <a:r>
              <a:rPr lang="es-AR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US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balances  y </a:t>
            </a:r>
            <a:r>
              <a:rPr lang="es-AR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 </a:t>
            </a:r>
            <a:r>
              <a:rPr lang="en-US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</a:t>
            </a:r>
            <a:r>
              <a:rPr lang="es-AR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s, para brindar rápida recuperación con baja recurrencia”</a:t>
            </a:r>
            <a:r>
              <a:rPr lang="en-US" altLang="pt-BR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altLang="pt-BR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3A2A3961-2227-4064-8CEB-30FBF475C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695" r="7939" b="9997"/>
          <a:stretch/>
        </p:blipFill>
        <p:spPr bwMode="auto">
          <a:xfrm>
            <a:off x="8401662" y="6168518"/>
            <a:ext cx="914876" cy="607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8612" name="Rectangle 5">
            <a:extLst>
              <a:ext uri="{FF2B5EF4-FFF2-40B4-BE49-F238E27FC236}">
                <a16:creationId xmlns:a16="http://schemas.microsoft.com/office/drawing/2014/main" xmlns="" id="{B7851D2E-D938-49FB-9B60-008CE5F1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es-A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CONCLUSION</a:t>
            </a:r>
            <a:endParaRPr lang="es-ES" altLang="pt-BR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5">
            <a:extLst>
              <a:ext uri="{FF2B5EF4-FFF2-40B4-BE49-F238E27FC236}">
                <a16:creationId xmlns:a16="http://schemas.microsoft.com/office/drawing/2014/main" xmlns="" id="{97988CE3-2235-49AF-BD71-6632A89F21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es-A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CONCLUSION</a:t>
            </a:r>
            <a:endParaRPr lang="es-ES" altLang="pt-BR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xmlns="" id="{D8827A07-1F09-4F8C-A9B7-6DAD734BD8D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481138"/>
            <a:ext cx="8229600" cy="452596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pt-BR"/>
              <a:t>		</a:t>
            </a:r>
          </a:p>
          <a:p>
            <a:pPr>
              <a:buFont typeface="Arial" panose="020B0604020202020204" pitchFamily="34" charset="0"/>
              <a:buNone/>
            </a:pPr>
            <a:endParaRPr lang="en-US" altLang="pt-BR"/>
          </a:p>
          <a:p>
            <a:pPr algn="just">
              <a:buFont typeface="Arial" panose="020B0604020202020204" pitchFamily="34" charset="0"/>
              <a:buNone/>
            </a:pPr>
            <a:r>
              <a:rPr lang="en-US" altLang="pt-BR"/>
              <a:t>		</a:t>
            </a:r>
            <a:r>
              <a:rPr lang="en-US" altLang="pt-BR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Hernia del deportista </a:t>
            </a:r>
            <a:r>
              <a:rPr lang="es-A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es un</a:t>
            </a:r>
            <a:r>
              <a:rPr lang="es-ES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a Tendinosis </a:t>
            </a:r>
            <a:r>
              <a:rPr lang="es-A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con debilidad de la pared posterior</a:t>
            </a:r>
            <a:r>
              <a:rPr lang="es-ES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s-A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que</a:t>
            </a:r>
            <a:r>
              <a:rPr lang="es-ES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 afect</a:t>
            </a:r>
            <a:r>
              <a:rPr lang="es-A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a</a:t>
            </a:r>
            <a:r>
              <a:rPr lang="es-ES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s-A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el tendón conjunto y el ligamento </a:t>
            </a:r>
            <a:r>
              <a:rPr lang="es-ES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inguinal</a:t>
            </a:r>
            <a:r>
              <a:rPr lang="en-US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s-ES" altLang="pt-BR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796E356B-030C-4DBE-A6D5-1D4264AFC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695" r="7939" b="9997"/>
          <a:stretch/>
        </p:blipFill>
        <p:spPr bwMode="auto">
          <a:xfrm>
            <a:off x="8185762" y="6167033"/>
            <a:ext cx="914876" cy="608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http://cirugiabb.com.ar/img/logo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" y="598170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>
            <a:extLst>
              <a:ext uri="{FF2B5EF4-FFF2-40B4-BE49-F238E27FC236}">
                <a16:creationId xmlns:a16="http://schemas.microsoft.com/office/drawing/2014/main" xmlns="" id="{224AAD0F-38E5-47E9-9F48-022A4AB44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3593"/>
            <a:ext cx="9144000" cy="586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8CCBA5FB-3342-44B7-B289-2C720B079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695" r="7939" b="9997"/>
          <a:stretch/>
        </p:blipFill>
        <p:spPr bwMode="auto">
          <a:xfrm>
            <a:off x="7740352" y="5877272"/>
            <a:ext cx="1299208" cy="863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3" name="22 Diagrama">
            <a:extLst>
              <a:ext uri="{FF2B5EF4-FFF2-40B4-BE49-F238E27FC236}">
                <a16:creationId xmlns:a16="http://schemas.microsoft.com/office/drawing/2014/main" xmlns="" id="{04E47DC4-D1B1-46B4-9609-67BBB8984D09}"/>
              </a:ext>
            </a:extLst>
          </p:cNvPr>
          <p:cNvGraphicFramePr/>
          <p:nvPr/>
        </p:nvGraphicFramePr>
        <p:xfrm>
          <a:off x="4316" y="145171"/>
          <a:ext cx="8932056" cy="6383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2" descr="http://cirugiabb.com.ar/img/logo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1775" y="6205786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5">
            <a:extLst>
              <a:ext uri="{FF2B5EF4-FFF2-40B4-BE49-F238E27FC236}">
                <a16:creationId xmlns:a16="http://schemas.microsoft.com/office/drawing/2014/main" xmlns="" id="{D2475810-957A-4ADF-BE25-3DA1478DC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es-A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CONCLUSION</a:t>
            </a:r>
            <a:endParaRPr lang="es-ES" altLang="pt-BR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xmlns="" id="{DF7FA724-8092-4191-BE8C-49E84C2357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60362" y="309562"/>
            <a:ext cx="8535987" cy="6034087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pt-BR" dirty="0"/>
              <a:t>		</a:t>
            </a:r>
          </a:p>
          <a:p>
            <a:pPr>
              <a:buFont typeface="Arial" panose="020B0604020202020204" pitchFamily="34" charset="0"/>
              <a:buNone/>
            </a:pPr>
            <a:endParaRPr lang="en-US" altLang="pt-BR" dirty="0"/>
          </a:p>
          <a:p>
            <a:pPr>
              <a:buFont typeface="Arial" panose="020B0604020202020204" pitchFamily="34" charset="0"/>
              <a:buNone/>
            </a:pPr>
            <a:endParaRPr lang="en-US" altLang="pt-BR" dirty="0"/>
          </a:p>
          <a:p>
            <a:pPr algn="ctr">
              <a:buFont typeface="Arial" panose="020B0604020202020204" pitchFamily="34" charset="0"/>
              <a:buNone/>
            </a:pPr>
            <a:r>
              <a:rPr lang="en-US" altLang="pt-BR" dirty="0"/>
              <a:t>		</a:t>
            </a:r>
            <a:r>
              <a:rPr lang="en-US" altLang="pt-B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s-AR" altLang="pt-B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Realizar tratamiento quirúrgico: </a:t>
            </a:r>
          </a:p>
          <a:p>
            <a:pPr algn="ctr">
              <a:buNone/>
            </a:pPr>
            <a:r>
              <a:rPr lang="es-AR" altLang="pt-B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Aquellos pacientes cuyo dolor inguinal este relacionado a la presencia de una hernia evidente </a:t>
            </a:r>
          </a:p>
          <a:p>
            <a:pPr algn="ctr">
              <a:buNone/>
            </a:pPr>
            <a:r>
              <a:rPr lang="es-AR" altLang="pt-B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Aquellos en los que se evidencia una </a:t>
            </a:r>
            <a:r>
              <a:rPr lang="es-AR" altLang="pt-BR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tendinopatia</a:t>
            </a:r>
            <a:r>
              <a:rPr lang="es-AR" altLang="pt-B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s-AR" altLang="pt-BR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tendon</a:t>
            </a:r>
            <a:r>
              <a:rPr lang="es-AR" altLang="pt-B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conjunto que no ha resuelto con fisioterapia </a:t>
            </a:r>
            <a:r>
              <a:rPr lang="en-US" altLang="pt-B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s-ES" alt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alt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B602F17F-F7EB-4A66-8991-AC49559F5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695" r="7939" b="9997"/>
          <a:stretch/>
        </p:blipFill>
        <p:spPr bwMode="auto">
          <a:xfrm>
            <a:off x="8114295" y="6116511"/>
            <a:ext cx="983109" cy="652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http://cirugiabb.com.ar/img/logo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" y="598170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9">
            <a:extLst>
              <a:ext uri="{FF2B5EF4-FFF2-40B4-BE49-F238E27FC236}">
                <a16:creationId xmlns:a16="http://schemas.microsoft.com/office/drawing/2014/main" xmlns="" id="{5ADDD9CB-C67F-4C66-80F3-B7AA4FD7D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825" y="4797425"/>
            <a:ext cx="4322763" cy="4572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b="1" dirty="0">
                <a:solidFill>
                  <a:schemeClr val="bg1"/>
                </a:solidFill>
                <a:latin typeface="Times New Roman" panose="02020603050405020304" pitchFamily="18" charset="0"/>
              </a:rPr>
              <a:t>Dr. </a:t>
            </a:r>
            <a:r>
              <a:rPr lang="es-AR" altLang="pt-BR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Rodolfo </a:t>
            </a:r>
            <a:r>
              <a:rPr lang="es-AR" altLang="pt-BR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Scaravonati</a:t>
            </a:r>
            <a:endParaRPr lang="es-ES" altLang="pt-BR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F8121169-0C55-4C2C-B148-E84970357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695" r="7939" b="9997"/>
          <a:stretch/>
        </p:blipFill>
        <p:spPr bwMode="auto">
          <a:xfrm>
            <a:off x="7904248" y="5962650"/>
            <a:ext cx="1172710" cy="77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340" name="Rectangle 12">
            <a:extLst>
              <a:ext uri="{FF2B5EF4-FFF2-40B4-BE49-F238E27FC236}">
                <a16:creationId xmlns:a16="http://schemas.microsoft.com/office/drawing/2014/main" xmlns="" id="{2C05BD96-4598-45B8-9778-B4F2E3BAC6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1600200"/>
            <a:ext cx="8229600" cy="1512888"/>
          </a:xfrm>
        </p:spPr>
        <p:txBody>
          <a:bodyPr/>
          <a:lstStyle/>
          <a:p>
            <a:r>
              <a:rPr lang="es-ES" altLang="pt-BR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DOLOR INGUINAL CRÓNICO</a:t>
            </a:r>
            <a:r>
              <a:rPr lang="es-AR" altLang="pt-BR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es-AR" altLang="pt-BR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s-AR" altLang="pt-BR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es-AR" altLang="pt-BR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es-ES" altLang="pt-BR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1" name="AutoShape 13" descr="Resultado de imagen para aah congreso argentino de hernias 2019">
            <a:extLst>
              <a:ext uri="{FF2B5EF4-FFF2-40B4-BE49-F238E27FC236}">
                <a16:creationId xmlns:a16="http://schemas.microsoft.com/office/drawing/2014/main" xmlns="" id="{CE670B33-BB3C-4281-A9CD-C10351660D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1638" y="31416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s-ES" altLang="pt-BR" sz="1800"/>
          </a:p>
        </p:txBody>
      </p:sp>
      <p:cxnSp>
        <p:nvCxnSpPr>
          <p:cNvPr id="10" name="9 Conector recto"/>
          <p:cNvCxnSpPr/>
          <p:nvPr/>
        </p:nvCxnSpPr>
        <p:spPr>
          <a:xfrm>
            <a:off x="0" y="1333500"/>
            <a:ext cx="9144000" cy="1588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54" name="Picture 2" descr="http://cirugiabb.com.ar/img/logo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525" y="396876"/>
            <a:ext cx="2187575" cy="750638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2628900" y="457200"/>
            <a:ext cx="66103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 smtClean="0">
                <a:solidFill>
                  <a:schemeClr val="bg1"/>
                </a:solidFill>
              </a:rPr>
              <a:t>¨</a:t>
            </a:r>
            <a:r>
              <a:rPr lang="es-MX" sz="2200" b="1" i="1" dirty="0" smtClean="0">
                <a:solidFill>
                  <a:schemeClr val="bg1"/>
                </a:solidFill>
              </a:rPr>
              <a:t>Jornadas de </a:t>
            </a:r>
            <a:r>
              <a:rPr lang="es-MX" sz="2200" b="1" i="1" dirty="0" err="1" smtClean="0">
                <a:solidFill>
                  <a:schemeClr val="bg1"/>
                </a:solidFill>
              </a:rPr>
              <a:t>Cirugia</a:t>
            </a:r>
            <a:r>
              <a:rPr lang="es-MX" sz="2200" b="1" i="1" dirty="0" smtClean="0">
                <a:solidFill>
                  <a:schemeClr val="bg1"/>
                </a:solidFill>
              </a:rPr>
              <a:t> de la Pared  Abdominal¨</a:t>
            </a:r>
            <a:endParaRPr lang="es-ES" sz="2200" b="1" i="1" dirty="0">
              <a:solidFill>
                <a:schemeClr val="bg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143000" y="2609850"/>
            <a:ext cx="68008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63513">
              <a:buNone/>
            </a:pPr>
            <a:r>
              <a:rPr lang="es-AR" sz="2000" b="1" i="1" dirty="0" smtClean="0">
                <a:solidFill>
                  <a:schemeClr val="bg1"/>
                </a:solidFill>
              </a:rPr>
              <a:t>"Lo que nos mete en problemas no es lo que no sabemos, sino aquello que creemos saber y estamos seguros, pero que simplemente no es verdad." </a:t>
            </a:r>
          </a:p>
          <a:p>
            <a:pPr indent="-163513">
              <a:buNone/>
            </a:pPr>
            <a:endParaRPr lang="es-AR" sz="2000" b="1" i="1" dirty="0" smtClean="0">
              <a:solidFill>
                <a:schemeClr val="bg1"/>
              </a:solidFill>
            </a:endParaRPr>
          </a:p>
          <a:p>
            <a:pPr indent="-163513">
              <a:buNone/>
            </a:pPr>
            <a:r>
              <a:rPr lang="es-AR" sz="2000" b="1" i="1" dirty="0" smtClean="0">
                <a:solidFill>
                  <a:schemeClr val="bg1"/>
                </a:solidFill>
              </a:rPr>
              <a:t>                                                       (Mark </a:t>
            </a:r>
            <a:r>
              <a:rPr lang="es-AR" sz="2000" b="1" i="1" dirty="0" err="1" smtClean="0">
                <a:solidFill>
                  <a:schemeClr val="bg1"/>
                </a:solidFill>
              </a:rPr>
              <a:t>Twain</a:t>
            </a:r>
            <a:r>
              <a:rPr lang="es-AR" sz="2000" b="1" i="1" dirty="0" smtClean="0">
                <a:solidFill>
                  <a:schemeClr val="bg1"/>
                </a:solidFill>
              </a:rPr>
              <a:t>)</a:t>
            </a: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uadroTexto 6">
            <a:extLst>
              <a:ext uri="{FF2B5EF4-FFF2-40B4-BE49-F238E27FC236}">
                <a16:creationId xmlns:a16="http://schemas.microsoft.com/office/drawing/2014/main" xmlns="" id="{5DD338DE-CB89-4652-BC57-653429CFE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38400" y="2057400"/>
            <a:ext cx="9144000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Reconocer la causa</a:t>
            </a:r>
          </a:p>
          <a:p>
            <a:pPr algn="ctr" eaLnBrk="1" hangingPunct="1"/>
            <a:endParaRPr lang="es-ES" altLang="pt-BR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s-ES" altLang="pt-BR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Resolver el problema</a:t>
            </a:r>
          </a:p>
          <a:p>
            <a:pPr algn="ctr" eaLnBrk="1" hangingPunct="1"/>
            <a:endParaRPr lang="es-ES" altLang="pt-BR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s-ES" altLang="pt-BR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Evitar la reincidencia</a:t>
            </a:r>
            <a:endParaRPr lang="es-AR" altLang="pt-BR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es-AR" altLang="pt-BR" b="1" dirty="0">
              <a:latin typeface="Century Gothic" panose="020B0502020202020204" pitchFamily="34" charset="0"/>
            </a:endParaRPr>
          </a:p>
        </p:txBody>
      </p:sp>
      <p:sp>
        <p:nvSpPr>
          <p:cNvPr id="16387" name="CuadroTexto 8">
            <a:extLst>
              <a:ext uri="{FF2B5EF4-FFF2-40B4-BE49-F238E27FC236}">
                <a16:creationId xmlns:a16="http://schemas.microsoft.com/office/drawing/2014/main" xmlns="" id="{30B954E3-0E14-46E5-8FA0-172133EC0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98425"/>
            <a:ext cx="86233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2800"/>
              <a:t> </a:t>
            </a:r>
            <a:r>
              <a:rPr lang="en-US" altLang="pt-BR" sz="3600" b="1">
                <a:solidFill>
                  <a:schemeClr val="bg1"/>
                </a:solidFill>
                <a:latin typeface="Times New Roman" panose="02020603050405020304" pitchFamily="18" charset="0"/>
              </a:rPr>
              <a:t>DOLOR INGUINAL CRÓNICO</a:t>
            </a:r>
          </a:p>
          <a:p>
            <a:pPr algn="ctr" eaLnBrk="1" hangingPunct="1"/>
            <a:r>
              <a:rPr lang="en-US" altLang="pt-BR" sz="1800"/>
              <a:t> </a:t>
            </a:r>
            <a:endParaRPr lang="es-AR" altLang="pt-BR" sz="1800"/>
          </a:p>
        </p:txBody>
      </p:sp>
      <p:pic>
        <p:nvPicPr>
          <p:cNvPr id="16388" name="Imagen 3">
            <a:extLst>
              <a:ext uri="{FF2B5EF4-FFF2-40B4-BE49-F238E27FC236}">
                <a16:creationId xmlns:a16="http://schemas.microsoft.com/office/drawing/2014/main" xmlns="" id="{05F3439F-1408-4CE4-81AB-D1552D413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48" t="4356" r="5710" b="17888"/>
          <a:stretch>
            <a:fillRect/>
          </a:stretch>
        </p:blipFill>
        <p:spPr bwMode="auto">
          <a:xfrm>
            <a:off x="5105400" y="1752600"/>
            <a:ext cx="38258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FF053D31-E929-45AE-8C5F-92E1CA670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695" r="7939" b="9997"/>
          <a:stretch/>
        </p:blipFill>
        <p:spPr bwMode="auto">
          <a:xfrm>
            <a:off x="7886700" y="5951009"/>
            <a:ext cx="1190258" cy="789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http://cirugiabb.com.ar/img/logo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925" y="5829300"/>
            <a:ext cx="1900739" cy="652214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266700" y="895350"/>
            <a:ext cx="278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u="sng" dirty="0" smtClean="0">
                <a:solidFill>
                  <a:schemeClr val="bg1"/>
                </a:solidFill>
              </a:rPr>
              <a:t>Objetivos:</a:t>
            </a:r>
            <a:endParaRPr lang="es-ES" sz="3200" b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BAF145B-7E43-443C-985F-D6598329E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690" y="2188821"/>
            <a:ext cx="4961299" cy="27907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52F5046B-77AD-4D73-9CFC-7941FB3560D7}"/>
              </a:ext>
            </a:extLst>
          </p:cNvPr>
          <p:cNvSpPr txBox="1"/>
          <p:nvPr/>
        </p:nvSpPr>
        <p:spPr>
          <a:xfrm>
            <a:off x="266166" y="3186579"/>
            <a:ext cx="8622848" cy="70788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lIns="91440" tIns="45720" rIns="91440" bIns="45720" anchor="t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/>
                <a:cs typeface="Arial"/>
              </a:rPr>
              <a:t>  </a:t>
            </a: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DOLOR INGUINAL CRONICO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1600"/>
          </a:p>
        </p:txBody>
      </p:sp>
      <p:sp>
        <p:nvSpPr>
          <p:cNvPr id="71685" name="CuadroTexto 7">
            <a:extLst>
              <a:ext uri="{FF2B5EF4-FFF2-40B4-BE49-F238E27FC236}">
                <a16:creationId xmlns:a16="http://schemas.microsoft.com/office/drawing/2014/main" xmlns="" id="{2C9EC755-3F00-4A05-A9E9-A8D29C9AA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1755775"/>
            <a:ext cx="19716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sz="1800">
                <a:solidFill>
                  <a:schemeClr val="bg1"/>
                </a:solidFill>
              </a:rPr>
              <a:t>NEUROCIRUGÌA</a:t>
            </a:r>
            <a:endParaRPr lang="es-AR" altLang="pt-BR" sz="1800">
              <a:solidFill>
                <a:schemeClr val="bg1"/>
              </a:solidFill>
            </a:endParaRPr>
          </a:p>
        </p:txBody>
      </p:sp>
      <p:sp>
        <p:nvSpPr>
          <p:cNvPr id="71686" name="CuadroTexto 8">
            <a:extLst>
              <a:ext uri="{FF2B5EF4-FFF2-40B4-BE49-F238E27FC236}">
                <a16:creationId xmlns:a16="http://schemas.microsoft.com/office/drawing/2014/main" xmlns="" id="{4E0BD4B8-8490-4D6D-A442-B25E0BDAC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0" y="2551113"/>
            <a:ext cx="18192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sz="1800">
                <a:solidFill>
                  <a:schemeClr val="bg1"/>
                </a:solidFill>
              </a:rPr>
              <a:t>KINESIOLOGÌA</a:t>
            </a:r>
            <a:endParaRPr lang="es-AR" altLang="pt-BR" sz="1800">
              <a:solidFill>
                <a:schemeClr val="bg1"/>
              </a:solidFill>
            </a:endParaRPr>
          </a:p>
        </p:txBody>
      </p:sp>
      <p:sp>
        <p:nvSpPr>
          <p:cNvPr id="71687" name="CuadroTexto 9">
            <a:extLst>
              <a:ext uri="{FF2B5EF4-FFF2-40B4-BE49-F238E27FC236}">
                <a16:creationId xmlns:a16="http://schemas.microsoft.com/office/drawing/2014/main" xmlns="" id="{260CB12E-0852-47C7-8ECE-5D2F86E6B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29000"/>
            <a:ext cx="21748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800">
                <a:solidFill>
                  <a:schemeClr val="bg1"/>
                </a:solidFill>
              </a:rPr>
              <a:t>TRAUMATOLOGÌA</a:t>
            </a:r>
          </a:p>
          <a:p>
            <a:pPr algn="ctr" eaLnBrk="1" hangingPunct="1"/>
            <a:r>
              <a:rPr lang="es-ES" altLang="pt-BR" sz="1800">
                <a:solidFill>
                  <a:schemeClr val="bg1"/>
                </a:solidFill>
              </a:rPr>
              <a:t>DE CADERA</a:t>
            </a:r>
            <a:endParaRPr lang="es-AR" altLang="pt-BR" sz="1800">
              <a:solidFill>
                <a:schemeClr val="bg1"/>
              </a:solidFill>
            </a:endParaRPr>
          </a:p>
        </p:txBody>
      </p:sp>
      <p:sp>
        <p:nvSpPr>
          <p:cNvPr id="71688" name="CuadroTexto 10">
            <a:extLst>
              <a:ext uri="{FF2B5EF4-FFF2-40B4-BE49-F238E27FC236}">
                <a16:creationId xmlns:a16="http://schemas.microsoft.com/office/drawing/2014/main" xmlns="" id="{580DE4C4-D9B9-4DE1-BAC9-2A07A0B01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5" y="1752600"/>
            <a:ext cx="28098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sz="1800">
                <a:solidFill>
                  <a:schemeClr val="bg1"/>
                </a:solidFill>
              </a:rPr>
              <a:t>GASTROENTEROLOGÌA</a:t>
            </a:r>
            <a:endParaRPr lang="es-AR" altLang="pt-BR" sz="1800">
              <a:solidFill>
                <a:schemeClr val="bg1"/>
              </a:solidFill>
            </a:endParaRPr>
          </a:p>
        </p:txBody>
      </p:sp>
      <p:sp>
        <p:nvSpPr>
          <p:cNvPr id="71689" name="CuadroTexto 11">
            <a:extLst>
              <a:ext uri="{FF2B5EF4-FFF2-40B4-BE49-F238E27FC236}">
                <a16:creationId xmlns:a16="http://schemas.microsoft.com/office/drawing/2014/main" xmlns="" id="{96D7F014-5C5C-4287-9861-683DC79FF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813" y="4919663"/>
            <a:ext cx="23018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sz="1800">
                <a:solidFill>
                  <a:schemeClr val="bg1"/>
                </a:solidFill>
              </a:rPr>
              <a:t>CIRUGÌA PAREDES</a:t>
            </a:r>
          </a:p>
          <a:p>
            <a:pPr eaLnBrk="1" hangingPunct="1"/>
            <a:r>
              <a:rPr lang="es-ES" altLang="pt-BR" sz="1800">
                <a:solidFill>
                  <a:schemeClr val="bg1"/>
                </a:solidFill>
              </a:rPr>
              <a:t>ABDOMINALES</a:t>
            </a:r>
            <a:endParaRPr lang="es-AR" altLang="pt-BR" sz="1800">
              <a:solidFill>
                <a:schemeClr val="bg1"/>
              </a:solidFill>
            </a:endParaRPr>
          </a:p>
        </p:txBody>
      </p:sp>
      <p:sp>
        <p:nvSpPr>
          <p:cNvPr id="71690" name="CuadroTexto 12">
            <a:extLst>
              <a:ext uri="{FF2B5EF4-FFF2-40B4-BE49-F238E27FC236}">
                <a16:creationId xmlns:a16="http://schemas.microsoft.com/office/drawing/2014/main" xmlns="" id="{335E7946-6619-49A5-BA87-B1967396A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2551113"/>
            <a:ext cx="17938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sz="1800">
                <a:solidFill>
                  <a:schemeClr val="bg1"/>
                </a:solidFill>
              </a:rPr>
              <a:t>GINECOLOGÌA</a:t>
            </a:r>
            <a:endParaRPr lang="es-AR" altLang="pt-BR" sz="1800">
              <a:solidFill>
                <a:schemeClr val="bg1"/>
              </a:solidFill>
            </a:endParaRPr>
          </a:p>
        </p:txBody>
      </p:sp>
      <p:sp>
        <p:nvSpPr>
          <p:cNvPr id="71691" name="CuadroTexto 13">
            <a:extLst>
              <a:ext uri="{FF2B5EF4-FFF2-40B4-BE49-F238E27FC236}">
                <a16:creationId xmlns:a16="http://schemas.microsoft.com/office/drawing/2014/main" xmlns="" id="{AFDBC333-C6BD-43A8-8607-4138819EB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5364163"/>
            <a:ext cx="23018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sz="1800">
                <a:solidFill>
                  <a:schemeClr val="bg1"/>
                </a:solidFill>
              </a:rPr>
              <a:t>CIRUGÌA GENERAL</a:t>
            </a:r>
            <a:endParaRPr lang="es-AR" altLang="pt-BR" sz="1800">
              <a:solidFill>
                <a:schemeClr val="bg1"/>
              </a:solidFill>
            </a:endParaRPr>
          </a:p>
        </p:txBody>
      </p:sp>
      <p:sp>
        <p:nvSpPr>
          <p:cNvPr id="71692" name="CuadroTexto 14">
            <a:extLst>
              <a:ext uri="{FF2B5EF4-FFF2-40B4-BE49-F238E27FC236}">
                <a16:creationId xmlns:a16="http://schemas.microsoft.com/office/drawing/2014/main" xmlns="" id="{3D85EE21-D019-4FD3-882F-1559E805E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550" y="1309688"/>
            <a:ext cx="14001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sz="1800">
                <a:solidFill>
                  <a:schemeClr val="bg1"/>
                </a:solidFill>
              </a:rPr>
              <a:t>UROLOGÌA</a:t>
            </a:r>
            <a:endParaRPr lang="es-AR" altLang="pt-BR" sz="1800">
              <a:solidFill>
                <a:schemeClr val="bg1"/>
              </a:solidFill>
            </a:endParaRPr>
          </a:p>
        </p:txBody>
      </p:sp>
      <p:sp>
        <p:nvSpPr>
          <p:cNvPr id="71693" name="CuadroTexto 15">
            <a:extLst>
              <a:ext uri="{FF2B5EF4-FFF2-40B4-BE49-F238E27FC236}">
                <a16:creationId xmlns:a16="http://schemas.microsoft.com/office/drawing/2014/main" xmlns="" id="{ABE554E8-029B-4BB4-86B8-6EC9C4B43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4919663"/>
            <a:ext cx="21748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800">
                <a:solidFill>
                  <a:schemeClr val="bg1"/>
                </a:solidFill>
              </a:rPr>
              <a:t>TRAUMATOLOGÌA</a:t>
            </a:r>
          </a:p>
          <a:p>
            <a:pPr algn="ctr" eaLnBrk="1" hangingPunct="1"/>
            <a:r>
              <a:rPr lang="es-ES" altLang="pt-BR" sz="1800">
                <a:solidFill>
                  <a:schemeClr val="bg1"/>
                </a:solidFill>
              </a:rPr>
              <a:t>DE COLUMNA</a:t>
            </a:r>
            <a:endParaRPr lang="es-AR" altLang="pt-BR" sz="1800">
              <a:solidFill>
                <a:schemeClr val="bg1"/>
              </a:solidFill>
            </a:endParaRPr>
          </a:p>
        </p:txBody>
      </p:sp>
      <p:sp>
        <p:nvSpPr>
          <p:cNvPr id="71694" name="CuadroTexto 16">
            <a:extLst>
              <a:ext uri="{FF2B5EF4-FFF2-40B4-BE49-F238E27FC236}">
                <a16:creationId xmlns:a16="http://schemas.microsoft.com/office/drawing/2014/main" xmlns="" id="{2D7DA118-85D6-4C31-946F-F27DF0BEC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950" y="3332163"/>
            <a:ext cx="16541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sz="1800">
                <a:solidFill>
                  <a:schemeClr val="bg1"/>
                </a:solidFill>
              </a:rPr>
              <a:t>OSTEOPATÌA</a:t>
            </a:r>
            <a:endParaRPr lang="es-AR" altLang="pt-BR" sz="1800">
              <a:solidFill>
                <a:schemeClr val="bg1"/>
              </a:solidFill>
            </a:endParaRPr>
          </a:p>
        </p:txBody>
      </p:sp>
      <p:sp>
        <p:nvSpPr>
          <p:cNvPr id="71695" name="CuadroTexto 18">
            <a:extLst>
              <a:ext uri="{FF2B5EF4-FFF2-40B4-BE49-F238E27FC236}">
                <a16:creationId xmlns:a16="http://schemas.microsoft.com/office/drawing/2014/main" xmlns="" id="{2A604BD1-269C-4CC4-9EAB-56D5BB43E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825" y="4221163"/>
            <a:ext cx="20351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sz="1800">
                <a:solidFill>
                  <a:schemeClr val="bg1"/>
                </a:solidFill>
              </a:rPr>
              <a:t>REUMATOLOGÌA</a:t>
            </a:r>
            <a:endParaRPr lang="es-AR" altLang="pt-BR" sz="1800">
              <a:solidFill>
                <a:schemeClr val="bg1"/>
              </a:solidFill>
            </a:endParaRPr>
          </a:p>
        </p:txBody>
      </p:sp>
      <p:sp>
        <p:nvSpPr>
          <p:cNvPr id="71696" name="CuadroTexto 20">
            <a:extLst>
              <a:ext uri="{FF2B5EF4-FFF2-40B4-BE49-F238E27FC236}">
                <a16:creationId xmlns:a16="http://schemas.microsoft.com/office/drawing/2014/main" xmlns="" id="{ACDA4FE9-C196-445E-A74E-86EFA7488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93675"/>
            <a:ext cx="86233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2800"/>
              <a:t> </a:t>
            </a:r>
            <a:r>
              <a:rPr lang="en-US" altLang="pt-BR" sz="2800" b="1">
                <a:solidFill>
                  <a:schemeClr val="bg1"/>
                </a:solidFill>
                <a:latin typeface="Times New Roman" panose="02020603050405020304" pitchFamily="18" charset="0"/>
              </a:rPr>
              <a:t> CONSULTAS POR DOLOR INGUINAL CRÓNICO</a:t>
            </a:r>
          </a:p>
          <a:p>
            <a:pPr algn="ctr" eaLnBrk="1" hangingPunct="1"/>
            <a:r>
              <a:rPr lang="en-US" altLang="pt-BR" sz="1800" b="1">
                <a:latin typeface="Times New Roman" panose="02020603050405020304" pitchFamily="18" charset="0"/>
              </a:rPr>
              <a:t> </a:t>
            </a:r>
            <a:endParaRPr lang="es-AR" altLang="pt-BR" sz="1800" b="1">
              <a:latin typeface="Times New Roman" panose="02020603050405020304" pitchFamily="18" charset="0"/>
            </a:endParaRPr>
          </a:p>
        </p:txBody>
      </p:sp>
      <p:pic>
        <p:nvPicPr>
          <p:cNvPr id="17" name="Picture 16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1251B11C-B3FB-4846-95B8-FD82C7A45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695" r="7939" b="9997"/>
          <a:stretch/>
        </p:blipFill>
        <p:spPr bwMode="auto">
          <a:xfrm>
            <a:off x="7810500" y="5909913"/>
            <a:ext cx="1285177" cy="855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2" descr="http://cirugiabb.com.ar/img/logo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525" y="590550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B70CAC3-E8D4-4BF6-A5BC-DFCB9949C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152" y="2476159"/>
            <a:ext cx="4961299" cy="27907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6CF7579F-4993-4EFE-B5C5-EE4256C33805}"/>
              </a:ext>
            </a:extLst>
          </p:cNvPr>
          <p:cNvSpPr txBox="1"/>
          <p:nvPr/>
        </p:nvSpPr>
        <p:spPr>
          <a:xfrm>
            <a:off x="509054" y="3473916"/>
            <a:ext cx="8622847" cy="70788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lIns="91440" tIns="45720" rIns="91440" bIns="45720" anchor="t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/>
                <a:cs typeface="Arial"/>
              </a:rPr>
              <a:t>  </a:t>
            </a: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DOLOR INGUINAL CRONICO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1600"/>
          </a:p>
        </p:txBody>
      </p:sp>
      <p:sp>
        <p:nvSpPr>
          <p:cNvPr id="72709" name="CuadroTexto 8">
            <a:extLst>
              <a:ext uri="{FF2B5EF4-FFF2-40B4-BE49-F238E27FC236}">
                <a16:creationId xmlns:a16="http://schemas.microsoft.com/office/drawing/2014/main" xmlns="" id="{31A10B64-D0BA-4D0A-AD01-6FDEC7826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500438"/>
            <a:ext cx="18573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sz="1800" b="1">
                <a:solidFill>
                  <a:schemeClr val="bg1"/>
                </a:solidFill>
              </a:rPr>
              <a:t>KINESIOLOGÌA</a:t>
            </a:r>
            <a:endParaRPr lang="es-AR" altLang="pt-BR" sz="1800" b="1">
              <a:solidFill>
                <a:schemeClr val="bg1"/>
              </a:solidFill>
            </a:endParaRPr>
          </a:p>
        </p:txBody>
      </p:sp>
      <p:sp>
        <p:nvSpPr>
          <p:cNvPr id="72710" name="CuadroTexto 9">
            <a:extLst>
              <a:ext uri="{FF2B5EF4-FFF2-40B4-BE49-F238E27FC236}">
                <a16:creationId xmlns:a16="http://schemas.microsoft.com/office/drawing/2014/main" xmlns="" id="{7205B793-6846-473B-844A-B05A79521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1196975"/>
            <a:ext cx="22256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pt-BR" sz="1800" b="1">
                <a:solidFill>
                  <a:schemeClr val="bg1"/>
                </a:solidFill>
              </a:rPr>
              <a:t>TRAUMATOLOGÌA</a:t>
            </a:r>
          </a:p>
          <a:p>
            <a:pPr algn="ctr" eaLnBrk="1" hangingPunct="1"/>
            <a:r>
              <a:rPr lang="es-ES" altLang="pt-BR" sz="1800" b="1">
                <a:solidFill>
                  <a:schemeClr val="bg1"/>
                </a:solidFill>
              </a:rPr>
              <a:t>DE CADERA</a:t>
            </a:r>
            <a:endParaRPr lang="es-AR" altLang="pt-BR" sz="1800" b="1">
              <a:solidFill>
                <a:schemeClr val="bg1"/>
              </a:solidFill>
            </a:endParaRPr>
          </a:p>
        </p:txBody>
      </p:sp>
      <p:sp>
        <p:nvSpPr>
          <p:cNvPr id="72712" name="CuadroTexto 11">
            <a:extLst>
              <a:ext uri="{FF2B5EF4-FFF2-40B4-BE49-F238E27FC236}">
                <a16:creationId xmlns:a16="http://schemas.microsoft.com/office/drawing/2014/main" xmlns="" id="{B456E781-2FE6-46A8-831F-4968EC3D9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876925"/>
            <a:ext cx="2022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sz="1800" b="1">
                <a:solidFill>
                  <a:schemeClr val="bg1"/>
                </a:solidFill>
              </a:rPr>
              <a:t>CIRUGÌA PARED</a:t>
            </a:r>
          </a:p>
          <a:p>
            <a:pPr eaLnBrk="1" hangingPunct="1"/>
            <a:r>
              <a:rPr lang="es-ES" altLang="pt-BR" sz="1800" b="1">
                <a:solidFill>
                  <a:schemeClr val="bg1"/>
                </a:solidFill>
              </a:rPr>
              <a:t>ABDOMINAL</a:t>
            </a:r>
            <a:endParaRPr lang="es-AR" altLang="pt-BR" sz="1800" b="1">
              <a:solidFill>
                <a:schemeClr val="bg1"/>
              </a:solidFill>
            </a:endParaRPr>
          </a:p>
        </p:txBody>
      </p:sp>
      <p:sp>
        <p:nvSpPr>
          <p:cNvPr id="72716" name="CuadroTexto 15">
            <a:extLst>
              <a:ext uri="{FF2B5EF4-FFF2-40B4-BE49-F238E27FC236}">
                <a16:creationId xmlns:a16="http://schemas.microsoft.com/office/drawing/2014/main" xmlns="" id="{1C3C0CE6-AA64-42D9-8528-7735C7EDF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825" y="3284538"/>
            <a:ext cx="14128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pt-BR" sz="1800" b="1">
                <a:solidFill>
                  <a:schemeClr val="bg1"/>
                </a:solidFill>
              </a:rPr>
              <a:t>IMÁGENES</a:t>
            </a:r>
          </a:p>
        </p:txBody>
      </p:sp>
      <p:sp>
        <p:nvSpPr>
          <p:cNvPr id="72719" name="CuadroTexto 20">
            <a:extLst>
              <a:ext uri="{FF2B5EF4-FFF2-40B4-BE49-F238E27FC236}">
                <a16:creationId xmlns:a16="http://schemas.microsoft.com/office/drawing/2014/main" xmlns="" id="{18424045-FCF9-4919-B718-223DF7F20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93675"/>
            <a:ext cx="86233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2800"/>
              <a:t> </a:t>
            </a:r>
            <a:r>
              <a:rPr lang="en-US" altLang="pt-BR" sz="2800" b="1">
                <a:solidFill>
                  <a:schemeClr val="bg1"/>
                </a:solidFill>
                <a:latin typeface="Times New Roman" panose="02020603050405020304" pitchFamily="18" charset="0"/>
              </a:rPr>
              <a:t> CONSULTAS POR DOLOR INGUINAL CRÓNICO</a:t>
            </a:r>
          </a:p>
          <a:p>
            <a:pPr algn="ctr" eaLnBrk="1" hangingPunct="1"/>
            <a:r>
              <a:rPr lang="en-US" altLang="pt-BR" sz="1800" b="1">
                <a:latin typeface="Times New Roman" panose="02020603050405020304" pitchFamily="18" charset="0"/>
              </a:rPr>
              <a:t> </a:t>
            </a:r>
            <a:endParaRPr lang="es-AR" altLang="pt-BR" sz="1800" b="1">
              <a:latin typeface="Times New Roman" panose="02020603050405020304" pitchFamily="18" charset="0"/>
            </a:endParaRPr>
          </a:p>
        </p:txBody>
      </p:sp>
      <p:pic>
        <p:nvPicPr>
          <p:cNvPr id="17" name="Picture 16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BC435109-07F8-4949-90FE-56154C88E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695" r="7939" b="9997"/>
          <a:stretch/>
        </p:blipFill>
        <p:spPr bwMode="auto">
          <a:xfrm>
            <a:off x="7905750" y="5973293"/>
            <a:ext cx="1189927" cy="791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http://cirugiabb.com.ar/img/logo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325" y="588645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u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0" y="1295400"/>
            <a:ext cx="4933949" cy="4933949"/>
          </a:xfrm>
          <a:prstGeom prst="rect">
            <a:avLst/>
          </a:prstGeom>
        </p:spPr>
      </p:pic>
      <p:pic>
        <p:nvPicPr>
          <p:cNvPr id="3" name="Picture 16" descr="C:\Users\Eugenia\Desktop\Nico\Nicolas Nardelli\Documents laborales\Centro de Patología Herniaria CPH\Archivo de fotos\Screenplay\logo.jpg">
            <a:extLst>
              <a:ext uri="{FF2B5EF4-FFF2-40B4-BE49-F238E27FC236}">
                <a16:creationId xmlns:a16="http://schemas.microsoft.com/office/drawing/2014/main" xmlns="" id="{BC435109-07F8-4949-90FE-56154C88E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695" r="7939" b="9997"/>
          <a:stretch/>
        </p:blipFill>
        <p:spPr bwMode="auto">
          <a:xfrm>
            <a:off x="7620000" y="5932866"/>
            <a:ext cx="1189927" cy="791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3 CuadroTexto"/>
          <p:cNvSpPr txBox="1"/>
          <p:nvPr/>
        </p:nvSpPr>
        <p:spPr>
          <a:xfrm>
            <a:off x="1981200" y="247650"/>
            <a:ext cx="4324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 smtClean="0">
                <a:solidFill>
                  <a:schemeClr val="bg1"/>
                </a:solidFill>
              </a:rPr>
              <a:t> Causas</a:t>
            </a:r>
            <a:endParaRPr lang="es-ES" sz="60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cirugiabb.com.ar/img/logo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867400"/>
            <a:ext cx="1900739" cy="652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897</Words>
  <Application>Microsoft Office PowerPoint</Application>
  <PresentationFormat>Presentación en pantalla (4:3)</PresentationFormat>
  <Paragraphs>421</Paragraphs>
  <Slides>51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2" baseType="lpstr">
      <vt:lpstr>Office Theme</vt:lpstr>
      <vt:lpstr>DOLOR INGUINAL CRÓNICO  ¿ Es realmente un desafío para el Cirujano?</vt:lpstr>
      <vt:lpstr>Sin conflicto de interés</vt:lpstr>
      <vt:lpstr>DOLOR INGUINAL CRÓNICO</vt:lpstr>
      <vt:lpstr>DOLOR INGUINAL CRÓNICO  </vt:lpstr>
      <vt:lpstr>Diapositiva 5</vt:lpstr>
      <vt:lpstr>Diapositiva 6</vt:lpstr>
      <vt:lpstr>Diapositiva 7</vt:lpstr>
      <vt:lpstr>Diapositiva 8</vt:lpstr>
      <vt:lpstr>Diapositiva 9</vt:lpstr>
      <vt:lpstr>  </vt:lpstr>
      <vt:lpstr>Diapositiva 11</vt:lpstr>
      <vt:lpstr>  </vt:lpstr>
      <vt:lpstr>Diapositiva 13</vt:lpstr>
      <vt:lpstr>Diapositiva 14</vt:lpstr>
      <vt:lpstr>Diapositiva 15</vt:lpstr>
      <vt:lpstr>Diapositiva 16</vt:lpstr>
      <vt:lpstr>Diapositiva 17</vt:lpstr>
      <vt:lpstr> EVALUACION CIRUJANO</vt:lpstr>
      <vt:lpstr>EVALUACION CIRUJANO</vt:lpstr>
      <vt:lpstr>TENDINOPATIA</vt:lpstr>
      <vt:lpstr> EVALUATION ORTOPEDICA</vt:lpstr>
      <vt:lpstr>Diapositiva 22</vt:lpstr>
      <vt:lpstr>Diapositiva 23</vt:lpstr>
      <vt:lpstr>ESTUDIOS COMPLEMENTARIOS</vt:lpstr>
      <vt:lpstr> EVALUACION U.S.</vt:lpstr>
      <vt:lpstr> EVALUATION U.S</vt:lpstr>
      <vt:lpstr>Diapositiva 27</vt:lpstr>
      <vt:lpstr>Diapositiva 28</vt:lpstr>
      <vt:lpstr>HERNIA DEL DEPORTISTA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TRATAMIENTO</vt:lpstr>
      <vt:lpstr>Diapositiva 37</vt:lpstr>
      <vt:lpstr>Diapositiva 38</vt:lpstr>
      <vt:lpstr>Diapositiva 39</vt:lpstr>
      <vt:lpstr>HERNIA DEL DEPORTISTA  1998-2018</vt:lpstr>
      <vt:lpstr>Diapositiva 41</vt:lpstr>
      <vt:lpstr>Diapositiva 42</vt:lpstr>
      <vt:lpstr>Diapositiva 43</vt:lpstr>
      <vt:lpstr>Diapositiva 44</vt:lpstr>
      <vt:lpstr>CONCLUSIONES</vt:lpstr>
      <vt:lpstr>Diapositiva 46</vt:lpstr>
      <vt:lpstr>CONCLUSION</vt:lpstr>
      <vt:lpstr>CONCLUSION</vt:lpstr>
      <vt:lpstr>CONCLUSION</vt:lpstr>
      <vt:lpstr>CONCLUSION</vt:lpstr>
      <vt:lpstr>DOLOR INGUINAL CRÓNICO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Hamid</dc:creator>
  <cp:lastModifiedBy>Rodolfo Scaravonati</cp:lastModifiedBy>
  <cp:revision>30</cp:revision>
  <dcterms:created xsi:type="dcterms:W3CDTF">2021-03-19T22:30:59Z</dcterms:created>
  <dcterms:modified xsi:type="dcterms:W3CDTF">2021-04-22T21:11:08Z</dcterms:modified>
</cp:coreProperties>
</file>