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75" r:id="rId4"/>
    <p:sldId id="273" r:id="rId5"/>
    <p:sldId id="259" r:id="rId6"/>
    <p:sldId id="267" r:id="rId7"/>
    <p:sldId id="268" r:id="rId8"/>
    <p:sldId id="271" r:id="rId9"/>
    <p:sldId id="269" r:id="rId10"/>
    <p:sldId id="258" r:id="rId11"/>
    <p:sldId id="272" r:id="rId12"/>
    <p:sldId id="261" r:id="rId13"/>
    <p:sldId id="276" r:id="rId14"/>
    <p:sldId id="262" r:id="rId15"/>
    <p:sldId id="277" r:id="rId16"/>
    <p:sldId id="279" r:id="rId17"/>
    <p:sldId id="263" r:id="rId18"/>
    <p:sldId id="264" r:id="rId19"/>
    <p:sldId id="274" r:id="rId2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811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68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808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665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364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139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782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253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310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407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951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4EF60-B833-4F03-ACF6-F4284D87CDC8}" type="datetimeFigureOut">
              <a:rPr lang="es-AR" smtClean="0"/>
              <a:t>15/06/2021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B264-34C7-4429-A890-FACD7B2AC51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463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9867" y="98801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AR" sz="4800" dirty="0" smtClean="0"/>
              <a:t>Eventración </a:t>
            </a:r>
            <a:r>
              <a:rPr lang="es-AR" sz="4800" dirty="0" err="1" smtClean="0"/>
              <a:t>infraumbilical</a:t>
            </a:r>
            <a:r>
              <a:rPr lang="es-AR" sz="4800" dirty="0" smtClean="0"/>
              <a:t> con pérdida de domicilio. Tratamiento combinado. </a:t>
            </a:r>
            <a:endParaRPr lang="es-AR" sz="4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76526" y="316502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2400" i="1" u="sng" dirty="0" smtClean="0"/>
              <a:t>Autores: </a:t>
            </a:r>
          </a:p>
          <a:p>
            <a:pPr marL="0" indent="0">
              <a:buNone/>
            </a:pPr>
            <a:r>
              <a:rPr lang="es-AR" sz="2400" i="1" dirty="0" smtClean="0"/>
              <a:t>Amondarain Melisa, </a:t>
            </a:r>
            <a:r>
              <a:rPr lang="es-AR" sz="2400" i="1" dirty="0" err="1" smtClean="0"/>
              <a:t>Camicia</a:t>
            </a:r>
            <a:r>
              <a:rPr lang="es-AR" sz="2400" i="1" dirty="0" smtClean="0"/>
              <a:t> Joaquín, </a:t>
            </a:r>
            <a:r>
              <a:rPr lang="es-AR" sz="2400" i="1" dirty="0" err="1" smtClean="0"/>
              <a:t>Camicia</a:t>
            </a:r>
            <a:r>
              <a:rPr lang="es-AR" sz="2400" i="1" dirty="0" smtClean="0"/>
              <a:t> Juan, Caballero Rueda </a:t>
            </a:r>
            <a:r>
              <a:rPr lang="es-AR" sz="2400" i="1" dirty="0" err="1" smtClean="0"/>
              <a:t>Ayelén</a:t>
            </a:r>
            <a:r>
              <a:rPr lang="es-AR" sz="2400" i="1" dirty="0" smtClean="0"/>
              <a:t>, </a:t>
            </a:r>
            <a:r>
              <a:rPr lang="es-AR" sz="2400" i="1" dirty="0" err="1" smtClean="0"/>
              <a:t>Chirone</a:t>
            </a:r>
            <a:r>
              <a:rPr lang="es-AR" sz="2400" i="1" dirty="0" smtClean="0"/>
              <a:t> </a:t>
            </a:r>
            <a:r>
              <a:rPr lang="es-AR" sz="2400" i="1" dirty="0" err="1" smtClean="0"/>
              <a:t>Déborah</a:t>
            </a:r>
            <a:r>
              <a:rPr lang="es-AR" sz="2400" i="1" dirty="0" smtClean="0"/>
              <a:t>, </a:t>
            </a:r>
            <a:r>
              <a:rPr lang="es-AR" sz="2400" i="1" dirty="0" err="1" smtClean="0"/>
              <a:t>Rodriguez</a:t>
            </a:r>
            <a:r>
              <a:rPr lang="es-AR" sz="2400" i="1" dirty="0" smtClean="0"/>
              <a:t> </a:t>
            </a:r>
            <a:r>
              <a:rPr lang="es-AR" sz="2400" i="1" dirty="0" err="1" smtClean="0"/>
              <a:t>Matias</a:t>
            </a:r>
            <a:r>
              <a:rPr lang="es-AR" sz="2400" i="1" dirty="0" smtClean="0"/>
              <a:t>, </a:t>
            </a:r>
            <a:r>
              <a:rPr lang="es-AR" sz="2400" i="1" dirty="0" err="1" smtClean="0"/>
              <a:t>Cetolini</a:t>
            </a:r>
            <a:r>
              <a:rPr lang="es-AR" sz="2400" i="1" dirty="0" smtClean="0"/>
              <a:t> Fernando.</a:t>
            </a:r>
          </a:p>
          <a:p>
            <a:pPr marL="0" indent="0">
              <a:buNone/>
            </a:pPr>
            <a:r>
              <a:rPr lang="es-AR" sz="2400" i="1" dirty="0" smtClean="0"/>
              <a:t>Sector Paredes Abdominales. Hospital Italiano Regional del Sur.</a:t>
            </a:r>
            <a:endParaRPr lang="es-AR" sz="24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49" y="5433506"/>
            <a:ext cx="1238635" cy="12342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475" y="5559848"/>
            <a:ext cx="3304318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6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8132"/>
            <a:ext cx="10515600" cy="1325563"/>
          </a:xfrm>
        </p:spPr>
        <p:txBody>
          <a:bodyPr>
            <a:normAutofit/>
          </a:bodyPr>
          <a:lstStyle/>
          <a:p>
            <a:r>
              <a:rPr lang="es-AR" sz="3600" dirty="0" smtClean="0"/>
              <a:t>Para completar estudios preoperatorios de la paciente…</a:t>
            </a:r>
            <a:endParaRPr lang="es-AR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6369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s-AR" sz="1800" dirty="0" smtClean="0"/>
              <a:t> Proteínas totales: 7,2 g/</a:t>
            </a:r>
            <a:r>
              <a:rPr lang="es-AR" sz="1800" dirty="0" err="1" smtClean="0"/>
              <a:t>dL</a:t>
            </a:r>
            <a:r>
              <a:rPr lang="es-AR" sz="1800" dirty="0" smtClean="0"/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s-AR" sz="1800" dirty="0" smtClean="0"/>
              <a:t> Albúmina 4,5 g/</a:t>
            </a:r>
            <a:r>
              <a:rPr lang="es-AR" sz="1800" dirty="0" err="1" smtClean="0"/>
              <a:t>dL</a:t>
            </a:r>
            <a:r>
              <a:rPr lang="es-AR" sz="1800" dirty="0" smtClean="0"/>
              <a:t>.</a:t>
            </a:r>
            <a:endParaRPr lang="es-AR" sz="18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s-AR" sz="1800" dirty="0" smtClean="0"/>
              <a:t> </a:t>
            </a:r>
            <a:r>
              <a:rPr lang="es-AR" sz="1800" b="1" dirty="0" smtClean="0"/>
              <a:t>Examen funcional respiratorio:  </a:t>
            </a:r>
            <a:r>
              <a:rPr lang="es-AR" sz="1800" dirty="0" smtClean="0"/>
              <a:t>Severa restricción. Hiperreactividad bronquial. Se indican ejercicios        respiratorios, inflar globos y soplar en un vaso con una bombilla bajo agua.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s-AR" sz="1800" b="1" dirty="0" smtClean="0"/>
              <a:t> Ecocardiograma: </a:t>
            </a:r>
            <a:r>
              <a:rPr lang="es-AR" sz="1800" dirty="0" smtClean="0"/>
              <a:t>normal. </a:t>
            </a:r>
            <a:endParaRPr lang="es-AR" sz="1800" dirty="0"/>
          </a:p>
          <a:p>
            <a:pPr marL="0" indent="0">
              <a:lnSpc>
                <a:spcPct val="170000"/>
              </a:lnSpc>
              <a:buNone/>
            </a:pPr>
            <a:r>
              <a:rPr lang="es-AR" sz="1800" b="1" i="1" dirty="0" smtClean="0"/>
              <a:t>Se indica: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AR" sz="1800" dirty="0" smtClean="0"/>
              <a:t>Caminata diaria (30 minutos a ritmo aérobico); Interconsulta con nutrición, quien sugiere dieta baja en carbohidratos. </a:t>
            </a:r>
            <a:endParaRPr lang="es-AR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1680" y="5815033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196" y="5815033"/>
            <a:ext cx="1066892" cy="9937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374" y="541772"/>
            <a:ext cx="4326798" cy="57744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856" y="989475"/>
            <a:ext cx="5547841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3436513" y="0"/>
            <a:ext cx="5318973" cy="71067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108" y="5777334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3497" y="-1041922"/>
            <a:ext cx="5912773" cy="78999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197" y="5864266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978651" y="-1138562"/>
            <a:ext cx="6415001" cy="85711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196" y="5813539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7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696" y="-548193"/>
            <a:ext cx="5950607" cy="79543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108" y="5864266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251" y="365125"/>
            <a:ext cx="7448897" cy="55750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02" y="5815033"/>
            <a:ext cx="1066892" cy="9937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843" y="1976194"/>
            <a:ext cx="6084335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764" y="5864266"/>
            <a:ext cx="1066892" cy="993734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6986" y="365125"/>
            <a:ext cx="7727940" cy="57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108" y="5815033"/>
            <a:ext cx="1066892" cy="9937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5858"/>
            <a:ext cx="5712317" cy="42842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218" y="225502"/>
            <a:ext cx="3869765" cy="6879582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3618962" y="225502"/>
            <a:ext cx="1043189" cy="1217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30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5400" dirty="0" smtClean="0"/>
              <a:t>¡Muchas gracias!</a:t>
            </a:r>
            <a:endParaRPr lang="es-AR" sz="5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533" y="3519152"/>
            <a:ext cx="2554540" cy="237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11560"/>
            <a:ext cx="10515600" cy="1325563"/>
          </a:xfrm>
        </p:spPr>
        <p:txBody>
          <a:bodyPr/>
          <a:lstStyle/>
          <a:p>
            <a:r>
              <a:rPr lang="es-AR" dirty="0" smtClean="0"/>
              <a:t>Caso clínico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6823" y="1413501"/>
            <a:ext cx="10696977" cy="476835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400" dirty="0" smtClean="0"/>
              <a:t> Paciente femenina, 50 años de edad. Dependiente desde temprana edad de su hermana menor, por retraso madurativo.</a:t>
            </a:r>
            <a:endParaRPr lang="es-AR" sz="2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400" dirty="0" smtClean="0"/>
              <a:t> Obesidad mórbida IMC 41.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400" dirty="0" smtClean="0"/>
              <a:t> Eventración con pérdida de domicilio por histerectomía (mediana infra umbilical) 2015. Evoluciona con infección de herida en el postoperatorio inmediato, apertura del plano cutáneo y cierre por segunda intención.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400" dirty="0" smtClean="0"/>
              <a:t> Presenta limitaciones en las actividades de la vida diaria. Tales como higiene personal, vestimenta, deambulación y apatía a la vida social. </a:t>
            </a:r>
            <a:endParaRPr lang="es-AR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45" y="5815033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Examen físico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A la inspección se observa abdomen globoso, a expensas de bulto centro abdominal en el contexto de abundante colgajo </a:t>
            </a:r>
            <a:r>
              <a:rPr lang="es-AR" dirty="0" err="1" smtClean="0"/>
              <a:t>dermograso</a:t>
            </a:r>
            <a:r>
              <a:rPr lang="es-AR" dirty="0" smtClean="0"/>
              <a:t>. 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Al elevar el colgajo </a:t>
            </a:r>
            <a:r>
              <a:rPr lang="es-AR" dirty="0" err="1" smtClean="0"/>
              <a:t>dermograso</a:t>
            </a:r>
            <a:r>
              <a:rPr lang="es-AR" dirty="0" smtClean="0"/>
              <a:t> no se observan lesiones por intertrigo. 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Cuando la paciente adoptaba la posición de decúbito prono, el contenido del saco presentaba una reducción parcial. Lográndose identificar epiplón y asas de intestino.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/>
              <a:t> </a:t>
            </a:r>
            <a:r>
              <a:rPr lang="es-AR" dirty="0" smtClean="0"/>
              <a:t>No se logran establecer las dimensiones del anillo en el examen físico, aunque se podía delimitar difusamente los bordes del mismo.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923" y="5680096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5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" y="365125"/>
            <a:ext cx="4805141" cy="6420231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877" y="365125"/>
            <a:ext cx="4795923" cy="64079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802" y="5864266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439" y="5864266"/>
            <a:ext cx="1066892" cy="993734"/>
          </a:xfrm>
          <a:prstGeom prst="rect">
            <a:avLst/>
          </a:prstGeom>
        </p:spPr>
      </p:pic>
      <p:pic>
        <p:nvPicPr>
          <p:cNvPr id="6" name="05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8023" y="1336228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11968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108" y="5774500"/>
            <a:ext cx="1066892" cy="993734"/>
          </a:xfrm>
          <a:prstGeom prst="rect">
            <a:avLst/>
          </a:prstGeom>
        </p:spPr>
      </p:pic>
      <p:pic>
        <p:nvPicPr>
          <p:cNvPr id="6" name="0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4138" y="1423162"/>
            <a:ext cx="4402137" cy="4351338"/>
          </a:xfrm>
        </p:spPr>
      </p:pic>
    </p:spTree>
    <p:extLst>
      <p:ext uri="{BB962C8B-B14F-4D97-AF65-F5344CB8AC3E}">
        <p14:creationId xmlns:p14="http://schemas.microsoft.com/office/powerpoint/2010/main" val="9350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Tratamiento preoperatorio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3200" dirty="0" smtClean="0"/>
              <a:t> </a:t>
            </a:r>
            <a:r>
              <a:rPr lang="es-AR" sz="3200" dirty="0" err="1" smtClean="0"/>
              <a:t>Neumoperitoneo</a:t>
            </a:r>
            <a:r>
              <a:rPr lang="es-AR" sz="3200" dirty="0" smtClean="0"/>
              <a:t> progresivo de </a:t>
            </a:r>
            <a:r>
              <a:rPr lang="es-AR" sz="3200" dirty="0" err="1" smtClean="0"/>
              <a:t>Goñi</a:t>
            </a:r>
            <a:r>
              <a:rPr lang="es-AR" sz="3200" dirty="0" smtClean="0"/>
              <a:t>-Moreno. Ambulatorio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3200" dirty="0"/>
              <a:t> 30 días previos a </a:t>
            </a:r>
            <a:r>
              <a:rPr lang="es-AR" sz="3200" dirty="0" smtClean="0"/>
              <a:t>la fecha programada de </a:t>
            </a:r>
            <a:r>
              <a:rPr lang="es-AR" sz="3200" dirty="0"/>
              <a:t>cirugía. </a:t>
            </a:r>
            <a:endParaRPr lang="es-AR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s-AR" sz="3200" i="1" dirty="0"/>
              <a:t>Ventajas: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600" dirty="0" smtClean="0"/>
              <a:t> Producción de lisis neumática de las adherencias laxas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600" dirty="0" smtClean="0"/>
              <a:t> Mejorar la capacidad respiratoria prevista para el </a:t>
            </a:r>
            <a:r>
              <a:rPr lang="es-AR" sz="2600" dirty="0" err="1" smtClean="0"/>
              <a:t>intra</a:t>
            </a:r>
            <a:r>
              <a:rPr lang="es-AR" sz="2600" dirty="0" smtClean="0"/>
              <a:t> y postoperatorio inmediato.</a:t>
            </a:r>
            <a:endParaRPr lang="es-AR" sz="26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600" dirty="0"/>
              <a:t> Menor </a:t>
            </a:r>
            <a:r>
              <a:rPr lang="es-AR" sz="2600" dirty="0" smtClean="0"/>
              <a:t>costo en relación a otros procedimientos similares.</a:t>
            </a:r>
            <a:endParaRPr lang="es-AR" sz="2600" dirty="0"/>
          </a:p>
          <a:p>
            <a:pPr marL="0" indent="0">
              <a:lnSpc>
                <a:spcPct val="150000"/>
              </a:lnSpc>
              <a:buNone/>
            </a:pPr>
            <a:endParaRPr lang="es-AR" sz="3200" dirty="0" smtClean="0"/>
          </a:p>
          <a:p>
            <a:pPr marL="0" indent="0">
              <a:lnSpc>
                <a:spcPct val="150000"/>
              </a:lnSpc>
              <a:buNone/>
            </a:pPr>
            <a:endParaRPr lang="es-AR" sz="3200" dirty="0" smtClean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196" y="5815033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O</a:t>
            </a:r>
            <a:r>
              <a:rPr lang="es-AR" dirty="0" smtClean="0"/>
              <a:t>ptamos por </a:t>
            </a:r>
            <a:r>
              <a:rPr lang="es-AR" dirty="0" err="1" smtClean="0"/>
              <a:t>neumoperitoneo</a:t>
            </a:r>
            <a:r>
              <a:rPr lang="es-AR" dirty="0" smtClean="0"/>
              <a:t>…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</a:t>
            </a:r>
            <a:r>
              <a:rPr lang="es-AR" dirty="0"/>
              <a:t>CO2, alcanzando una presión entre 12-15 </a:t>
            </a:r>
            <a:r>
              <a:rPr lang="es-AR" dirty="0" err="1"/>
              <a:t>mmHg</a:t>
            </a:r>
            <a:r>
              <a:rPr lang="es-AR" dirty="0"/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/>
              <a:t> Control al día siguiente: se comienza con infusión de aire ambiente controlado con </a:t>
            </a:r>
            <a:r>
              <a:rPr lang="es-AR" dirty="0" err="1"/>
              <a:t>esfingomanómetro</a:t>
            </a:r>
            <a:r>
              <a:rPr lang="es-AR" dirty="0"/>
              <a:t>. </a:t>
            </a:r>
            <a:endParaRPr lang="es-AR" dirty="0" smtClean="0"/>
          </a:p>
          <a:p>
            <a:pPr marL="0" indent="0">
              <a:lnSpc>
                <a:spcPct val="150000"/>
              </a:lnSpc>
              <a:buNone/>
            </a:pPr>
            <a:endParaRPr lang="es-AR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Mala tolerancia al método por dolor, debiéndose reingresar a la paciente dos veces en el transcurso de 15 días. </a:t>
            </a: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1681" y="5815033"/>
            <a:ext cx="10668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66"/>
            <a:ext cx="12404765" cy="5875941"/>
          </a:xfrm>
        </p:spPr>
      </p:pic>
      <p:sp>
        <p:nvSpPr>
          <p:cNvPr id="6" name="Elipse 5"/>
          <p:cNvSpPr/>
          <p:nvPr/>
        </p:nvSpPr>
        <p:spPr>
          <a:xfrm>
            <a:off x="2840996" y="4765183"/>
            <a:ext cx="3361386" cy="914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424" y="5864266"/>
            <a:ext cx="1066892" cy="99373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689" y="1274204"/>
            <a:ext cx="51720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413</Words>
  <Application>Microsoft Office PowerPoint</Application>
  <PresentationFormat>Panorámica</PresentationFormat>
  <Paragraphs>36</Paragraphs>
  <Slides>19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Tema de Office</vt:lpstr>
      <vt:lpstr>Eventración infraumbilical con pérdida de domicilio. Tratamiento combinado. </vt:lpstr>
      <vt:lpstr>Caso clínico</vt:lpstr>
      <vt:lpstr>Examen físico</vt:lpstr>
      <vt:lpstr>Presentación de PowerPoint</vt:lpstr>
      <vt:lpstr>Presentación de PowerPoint</vt:lpstr>
      <vt:lpstr>Presentación de PowerPoint</vt:lpstr>
      <vt:lpstr>Tratamiento preoperatorio</vt:lpstr>
      <vt:lpstr>Optamos por neumoperitoneo…</vt:lpstr>
      <vt:lpstr>Presentación de PowerPoint</vt:lpstr>
      <vt:lpstr>Para completar estudios preoperatorios de la paciente…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Meli Amondarain</dc:creator>
  <cp:lastModifiedBy>Aleko</cp:lastModifiedBy>
  <cp:revision>58</cp:revision>
  <dcterms:created xsi:type="dcterms:W3CDTF">2021-03-26T17:45:11Z</dcterms:created>
  <dcterms:modified xsi:type="dcterms:W3CDTF">2021-06-15T19:33:39Z</dcterms:modified>
</cp:coreProperties>
</file>