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68" r:id="rId6"/>
    <p:sldId id="259" r:id="rId7"/>
    <p:sldId id="269" r:id="rId8"/>
    <p:sldId id="261" r:id="rId9"/>
    <p:sldId id="273" r:id="rId10"/>
    <p:sldId id="262" r:id="rId11"/>
    <p:sldId id="267" r:id="rId12"/>
    <p:sldId id="263" r:id="rId13"/>
    <p:sldId id="265" r:id="rId14"/>
    <p:sldId id="272" r:id="rId15"/>
    <p:sldId id="266" r:id="rId1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C9F5-0E91-433C-BDAD-BD68BB2F0E6F}" type="datetimeFigureOut">
              <a:rPr lang="es-AR" smtClean="0"/>
              <a:t>16/06/2021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DE82-4179-4DFD-BA44-58BCB473C73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90749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C9F5-0E91-433C-BDAD-BD68BB2F0E6F}" type="datetimeFigureOut">
              <a:rPr lang="es-AR" smtClean="0"/>
              <a:t>16/06/2021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DE82-4179-4DFD-BA44-58BCB473C73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75121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C9F5-0E91-433C-BDAD-BD68BB2F0E6F}" type="datetimeFigureOut">
              <a:rPr lang="es-AR" smtClean="0"/>
              <a:t>16/06/2021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DE82-4179-4DFD-BA44-58BCB473C73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82661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C9F5-0E91-433C-BDAD-BD68BB2F0E6F}" type="datetimeFigureOut">
              <a:rPr lang="es-AR" smtClean="0"/>
              <a:t>16/06/2021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DE82-4179-4DFD-BA44-58BCB473C73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85212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C9F5-0E91-433C-BDAD-BD68BB2F0E6F}" type="datetimeFigureOut">
              <a:rPr lang="es-AR" smtClean="0"/>
              <a:t>16/06/2021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DE82-4179-4DFD-BA44-58BCB473C73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99476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C9F5-0E91-433C-BDAD-BD68BB2F0E6F}" type="datetimeFigureOut">
              <a:rPr lang="es-AR" smtClean="0"/>
              <a:t>16/06/2021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DE82-4179-4DFD-BA44-58BCB473C73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82754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C9F5-0E91-433C-BDAD-BD68BB2F0E6F}" type="datetimeFigureOut">
              <a:rPr lang="es-AR" smtClean="0"/>
              <a:t>16/06/2021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DE82-4179-4DFD-BA44-58BCB473C73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45113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C9F5-0E91-433C-BDAD-BD68BB2F0E6F}" type="datetimeFigureOut">
              <a:rPr lang="es-AR" smtClean="0"/>
              <a:t>16/06/2021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DE82-4179-4DFD-BA44-58BCB473C73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8323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C9F5-0E91-433C-BDAD-BD68BB2F0E6F}" type="datetimeFigureOut">
              <a:rPr lang="es-AR" smtClean="0"/>
              <a:t>16/06/2021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DE82-4179-4DFD-BA44-58BCB473C73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13046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C9F5-0E91-433C-BDAD-BD68BB2F0E6F}" type="datetimeFigureOut">
              <a:rPr lang="es-AR" smtClean="0"/>
              <a:t>16/06/2021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DE82-4179-4DFD-BA44-58BCB473C73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22723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C9F5-0E91-433C-BDAD-BD68BB2F0E6F}" type="datetimeFigureOut">
              <a:rPr lang="es-AR" smtClean="0"/>
              <a:t>16/06/2021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DE82-4179-4DFD-BA44-58BCB473C73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82008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9C9F5-0E91-433C-BDAD-BD68BB2F0E6F}" type="datetimeFigureOut">
              <a:rPr lang="es-AR" smtClean="0"/>
              <a:t>16/06/2021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ADE82-4179-4DFD-BA44-58BCB473C73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0671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30818" y="4963506"/>
            <a:ext cx="91440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s-AR" sz="4900" b="1" dirty="0" smtClean="0"/>
              <a:t>Hernia crural atascada. Resolución convencional y laparoscópica. </a:t>
            </a:r>
            <a:r>
              <a:rPr lang="es-AR" sz="7300" b="1" dirty="0" smtClean="0"/>
              <a:t/>
            </a:r>
            <a:br>
              <a:rPr lang="es-AR" sz="7300" b="1" dirty="0" smtClean="0"/>
            </a:br>
            <a:r>
              <a:rPr lang="es-AR" sz="5300" b="1" dirty="0" smtClean="0"/>
              <a:t/>
            </a:r>
            <a:br>
              <a:rPr lang="es-AR" sz="5300" b="1" dirty="0" smtClean="0"/>
            </a:br>
            <a:r>
              <a:rPr lang="es-AR" sz="5300" b="1" dirty="0" smtClean="0"/>
              <a:t/>
            </a:r>
            <a:br>
              <a:rPr lang="es-AR" sz="5300" b="1" dirty="0" smtClean="0"/>
            </a:br>
            <a:r>
              <a:rPr lang="es-AR" b="1" dirty="0" smtClean="0"/>
              <a:t/>
            </a:r>
            <a:br>
              <a:rPr lang="es-AR" b="1" dirty="0" smtClean="0"/>
            </a:br>
            <a:endParaRPr lang="es-AR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76" y="5746339"/>
            <a:ext cx="965629" cy="9616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025" y="5746339"/>
            <a:ext cx="3464418" cy="96160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725768" y="2760650"/>
            <a:ext cx="89980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i="1" u="sng" dirty="0" smtClean="0"/>
              <a:t>Autores</a:t>
            </a:r>
            <a:r>
              <a:rPr lang="es-AR" sz="2400" i="1" dirty="0" smtClean="0"/>
              <a:t>: </a:t>
            </a:r>
          </a:p>
          <a:p>
            <a:endParaRPr lang="es-AR" sz="2400" i="1" dirty="0" smtClean="0"/>
          </a:p>
          <a:p>
            <a:r>
              <a:rPr lang="es-AR" sz="2400" i="1" dirty="0" smtClean="0"/>
              <a:t>Amondarain Melisa, </a:t>
            </a:r>
            <a:r>
              <a:rPr lang="es-AR" sz="2400" i="1" dirty="0" err="1" smtClean="0"/>
              <a:t>Camicia</a:t>
            </a:r>
            <a:r>
              <a:rPr lang="es-AR" sz="2400" i="1" dirty="0" smtClean="0"/>
              <a:t> </a:t>
            </a:r>
            <a:r>
              <a:rPr lang="es-AR" sz="2400" i="1" dirty="0" err="1" smtClean="0"/>
              <a:t>Joaquin</a:t>
            </a:r>
            <a:r>
              <a:rPr lang="es-AR" sz="2400" i="1" dirty="0" smtClean="0"/>
              <a:t>, </a:t>
            </a:r>
            <a:r>
              <a:rPr lang="es-AR" sz="2400" i="1" dirty="0" err="1" smtClean="0"/>
              <a:t>Camicia</a:t>
            </a:r>
            <a:r>
              <a:rPr lang="es-AR" sz="2400" i="1" dirty="0" smtClean="0"/>
              <a:t> </a:t>
            </a:r>
            <a:r>
              <a:rPr lang="es-AR" sz="2400" i="1" dirty="0" err="1" smtClean="0"/>
              <a:t>Juan,Chirone</a:t>
            </a:r>
            <a:r>
              <a:rPr lang="es-AR" sz="2400" i="1" dirty="0" smtClean="0"/>
              <a:t> Deborah, Caballero Rueda </a:t>
            </a:r>
            <a:r>
              <a:rPr lang="es-AR" sz="2400" i="1" dirty="0" err="1" smtClean="0"/>
              <a:t>Ayelén</a:t>
            </a:r>
            <a:r>
              <a:rPr lang="es-AR" sz="2400" i="1" dirty="0" smtClean="0"/>
              <a:t>, </a:t>
            </a:r>
            <a:r>
              <a:rPr lang="es-AR" sz="2400" i="1" dirty="0" err="1" smtClean="0"/>
              <a:t>Rodriguez</a:t>
            </a:r>
            <a:r>
              <a:rPr lang="es-AR" sz="2400" i="1" dirty="0" smtClean="0"/>
              <a:t> </a:t>
            </a:r>
            <a:r>
              <a:rPr lang="es-AR" sz="2400" i="1" dirty="0" err="1" smtClean="0"/>
              <a:t>Matias</a:t>
            </a:r>
            <a:r>
              <a:rPr lang="es-AR" sz="2400" i="1" dirty="0" smtClean="0"/>
              <a:t>, </a:t>
            </a:r>
            <a:r>
              <a:rPr lang="es-AR" sz="2400" i="1" dirty="0" err="1" smtClean="0"/>
              <a:t>Sofia</a:t>
            </a:r>
            <a:r>
              <a:rPr lang="es-AR" sz="2400" i="1" dirty="0" smtClean="0"/>
              <a:t> Gustavo, </a:t>
            </a:r>
            <a:r>
              <a:rPr lang="es-AR" sz="2400" i="1" dirty="0" err="1" smtClean="0"/>
              <a:t>Cetolini</a:t>
            </a:r>
            <a:r>
              <a:rPr lang="es-AR" sz="2400" i="1" dirty="0" smtClean="0"/>
              <a:t> Fernando.</a:t>
            </a:r>
          </a:p>
          <a:p>
            <a:endParaRPr lang="es-AR" sz="2400" i="1" dirty="0" smtClean="0"/>
          </a:p>
          <a:p>
            <a:r>
              <a:rPr lang="es-AR" b="1" i="1" dirty="0" smtClean="0"/>
              <a:t>Servicio de Cirugía General, Sector Paredes Abdominales. Hospital Italiano Regional del Sur.</a:t>
            </a:r>
            <a:endParaRPr lang="es-AR" b="1" i="1" dirty="0"/>
          </a:p>
        </p:txBody>
      </p:sp>
    </p:spTree>
    <p:extLst>
      <p:ext uri="{BB962C8B-B14F-4D97-AF65-F5344CB8AC3E}">
        <p14:creationId xmlns:p14="http://schemas.microsoft.com/office/powerpoint/2010/main" val="315669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073" y="206061"/>
            <a:ext cx="5207358" cy="6529589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69" y="193182"/>
            <a:ext cx="5512158" cy="652958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6708" y="5974003"/>
            <a:ext cx="938865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1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532551"/>
            <a:ext cx="9835125" cy="560887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8725" y="5974003"/>
            <a:ext cx="938865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9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2604" y="287276"/>
            <a:ext cx="6747457" cy="6283447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8725" y="5974003"/>
            <a:ext cx="938865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9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965915"/>
            <a:ext cx="10515600" cy="5211048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dirty="0" smtClean="0"/>
              <a:t> Elimina gases a las 24 </a:t>
            </a:r>
            <a:r>
              <a:rPr lang="es-AR" dirty="0" err="1" smtClean="0"/>
              <a:t>hs</a:t>
            </a:r>
            <a:r>
              <a:rPr lang="es-AR" dirty="0" smtClean="0"/>
              <a:t> POP. </a:t>
            </a:r>
          </a:p>
          <a:p>
            <a:pPr marL="0" indent="0">
              <a:lnSpc>
                <a:spcPct val="150000"/>
              </a:lnSpc>
              <a:buNone/>
            </a:pPr>
            <a:endParaRPr lang="es-A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603" y="5974003"/>
            <a:ext cx="938865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1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0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5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AR" sz="4800" dirty="0" smtClean="0"/>
              <a:t> ¡Muchas gracias!</a:t>
            </a:r>
            <a:endParaRPr lang="es-AR" sz="4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7124" y="5874191"/>
            <a:ext cx="938865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5015" y="627459"/>
            <a:ext cx="11087637" cy="560308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dirty="0" smtClean="0"/>
              <a:t> Paciente femenina, 81 años de edad. Diabética e hipertensa controlada.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dirty="0"/>
              <a:t> </a:t>
            </a:r>
            <a:r>
              <a:rPr lang="es-AR" dirty="0" smtClean="0"/>
              <a:t>Consulta en servicio de urgencia, por presentar dolor en región </a:t>
            </a:r>
            <a:r>
              <a:rPr lang="es-AR" dirty="0" err="1" smtClean="0"/>
              <a:t>inguinocrural</a:t>
            </a:r>
            <a:r>
              <a:rPr lang="es-AR" dirty="0" smtClean="0"/>
              <a:t> izquierda y vómitos </a:t>
            </a:r>
            <a:r>
              <a:rPr lang="es-AR" dirty="0" err="1" smtClean="0"/>
              <a:t>bilio</a:t>
            </a:r>
            <a:r>
              <a:rPr lang="es-AR" dirty="0" smtClean="0"/>
              <a:t>-entéricos de 24 </a:t>
            </a:r>
            <a:r>
              <a:rPr lang="es-AR" dirty="0" err="1" smtClean="0"/>
              <a:t>hs</a:t>
            </a:r>
            <a:r>
              <a:rPr lang="es-AR" dirty="0" smtClean="0"/>
              <a:t>. de evolución.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dirty="0"/>
              <a:t> </a:t>
            </a:r>
            <a:r>
              <a:rPr lang="es-AR" dirty="0" smtClean="0"/>
              <a:t>Al examen físico presenta abdomen distendido, sin defensa ni reacción peritoneal. </a:t>
            </a:r>
          </a:p>
          <a:p>
            <a:pPr lvl="1">
              <a:lnSpc>
                <a:spcPct val="150000"/>
              </a:lnSpc>
            </a:pPr>
            <a:r>
              <a:rPr lang="es-AR" dirty="0" smtClean="0"/>
              <a:t> </a:t>
            </a:r>
            <a:r>
              <a:rPr lang="es-AR" u="sng" dirty="0"/>
              <a:t>Cirugías previas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dirty="0" err="1" smtClean="0"/>
              <a:t>Histerectomia</a:t>
            </a:r>
            <a:r>
              <a:rPr lang="es-AR" dirty="0" smtClean="0"/>
              <a:t> </a:t>
            </a:r>
            <a:r>
              <a:rPr lang="es-AR" dirty="0"/>
              <a:t>(Mediana </a:t>
            </a:r>
            <a:r>
              <a:rPr lang="es-AR" dirty="0" err="1"/>
              <a:t>infraumbilical</a:t>
            </a:r>
            <a:r>
              <a:rPr lang="es-AR" dirty="0"/>
              <a:t>)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dirty="0"/>
              <a:t> </a:t>
            </a:r>
            <a:r>
              <a:rPr lang="es-AR" dirty="0" err="1"/>
              <a:t>Apendicectomia</a:t>
            </a:r>
            <a:r>
              <a:rPr lang="es-AR" dirty="0"/>
              <a:t>  (</a:t>
            </a:r>
            <a:r>
              <a:rPr lang="es-AR" dirty="0" err="1"/>
              <a:t>Mcburney</a:t>
            </a:r>
            <a:r>
              <a:rPr lang="es-AR" dirty="0"/>
              <a:t>)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s-AR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s-A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8725" y="5974003"/>
            <a:ext cx="938865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1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1985" y="735706"/>
            <a:ext cx="10515600" cy="53865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s-AR" u="sng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dirty="0"/>
              <a:t> Bulto en región </a:t>
            </a:r>
            <a:r>
              <a:rPr lang="es-AR" dirty="0" smtClean="0"/>
              <a:t>inguinal de gran tamaño</a:t>
            </a:r>
          </a:p>
          <a:p>
            <a:pPr lvl="1">
              <a:lnSpc>
                <a:spcPct val="150000"/>
              </a:lnSpc>
            </a:pPr>
            <a:r>
              <a:rPr lang="es-AR" dirty="0" smtClean="0"/>
              <a:t> Irreductible </a:t>
            </a:r>
          </a:p>
          <a:p>
            <a:pPr lvl="1">
              <a:lnSpc>
                <a:spcPct val="150000"/>
              </a:lnSpc>
            </a:pPr>
            <a:r>
              <a:rPr lang="es-AR" dirty="0" smtClean="0"/>
              <a:t> Doloroso</a:t>
            </a:r>
          </a:p>
          <a:p>
            <a:pPr lvl="1">
              <a:lnSpc>
                <a:spcPct val="150000"/>
              </a:lnSpc>
            </a:pPr>
            <a:r>
              <a:rPr lang="es-AR" dirty="0" smtClean="0"/>
              <a:t> Sin </a:t>
            </a:r>
            <a:r>
              <a:rPr lang="es-AR" dirty="0"/>
              <a:t>cambios en la coloración de la piel. </a:t>
            </a:r>
            <a:endParaRPr lang="es-AR" dirty="0" smtClean="0"/>
          </a:p>
          <a:p>
            <a:pPr lvl="1">
              <a:buFont typeface="Wingdings" panose="05000000000000000000" pitchFamily="2" charset="2"/>
              <a:buChar char="ü"/>
            </a:pPr>
            <a:endParaRPr lang="es-AR" dirty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dirty="0" smtClean="0"/>
              <a:t> Continuando con el interrogatorio, la paciente presenta hernia inguinal bilateral, diagnosticada  por ecografía y en seguimiento por su médico de cabecera.</a:t>
            </a:r>
            <a:endParaRPr lang="es-AR" u="sng" dirty="0"/>
          </a:p>
          <a:p>
            <a:pPr marL="0" indent="0">
              <a:buNone/>
            </a:pPr>
            <a:endParaRPr lang="es-AR" u="sng" dirty="0" smtClean="0"/>
          </a:p>
          <a:p>
            <a:pPr marL="0" indent="0">
              <a:buNone/>
            </a:pPr>
            <a:endParaRPr lang="es-AR" u="sng" dirty="0"/>
          </a:p>
          <a:p>
            <a:pPr marL="0" indent="0">
              <a:buNone/>
            </a:pPr>
            <a:endParaRPr lang="es-AR" u="sng" dirty="0" smtClean="0"/>
          </a:p>
          <a:p>
            <a:pPr marL="0" indent="0">
              <a:buNone/>
            </a:pPr>
            <a:endParaRPr lang="es-AR" u="sng" dirty="0"/>
          </a:p>
          <a:p>
            <a:pPr>
              <a:buFont typeface="Wingdings" panose="05000000000000000000" pitchFamily="2" charset="2"/>
              <a:buChar char="ü"/>
            </a:pPr>
            <a:endParaRPr lang="es-A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7585" y="5846111"/>
            <a:ext cx="938865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9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7557"/>
            <a:ext cx="5956479" cy="4983693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259" b="9946"/>
          <a:stretch/>
        </p:blipFill>
        <p:spPr>
          <a:xfrm>
            <a:off x="6207578" y="837557"/>
            <a:ext cx="5819994" cy="498369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7997780" y="4237149"/>
            <a:ext cx="1159099" cy="3992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8707" y="5974003"/>
            <a:ext cx="938865" cy="883997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030309" y="3261574"/>
            <a:ext cx="399245" cy="5505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9081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821073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dirty="0"/>
              <a:t>  ¿Es necesario algún estudio de imagen para la indicación del abordaje quirúrgico? </a:t>
            </a:r>
          </a:p>
          <a:p>
            <a:pPr marL="0" indent="0">
              <a:lnSpc>
                <a:spcPct val="150000"/>
              </a:lnSpc>
              <a:buNone/>
            </a:pPr>
            <a:endParaRPr lang="es-AR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AR" dirty="0" smtClean="0"/>
              <a:t> Como protocolo de ingreso en el contexto de pandemia COVID 19, se debió realizar tomografía de tórax aprovechando para escanear el resto del abdomen y pelvis.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s-AR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846" y="5869901"/>
            <a:ext cx="938865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2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2967" y="5974003"/>
            <a:ext cx="938865" cy="883997"/>
          </a:xfrm>
          <a:prstGeom prst="rect">
            <a:avLst/>
          </a:prstGeom>
        </p:spPr>
      </p:pic>
      <p:pic>
        <p:nvPicPr>
          <p:cNvPr id="2" name="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0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0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383369" cy="31553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2265" y="0"/>
            <a:ext cx="5769735" cy="30780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73887"/>
            <a:ext cx="5383369" cy="32841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9285" y="3573887"/>
            <a:ext cx="5821251" cy="332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8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402" y="185445"/>
            <a:ext cx="4855195" cy="6487110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1604" y="5974003"/>
            <a:ext cx="938865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3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5423" y="92840"/>
            <a:ext cx="5061153" cy="67651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9471" y="5974003"/>
            <a:ext cx="938865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6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219</Words>
  <Application>Microsoft Office PowerPoint</Application>
  <PresentationFormat>Panorámica</PresentationFormat>
  <Paragraphs>27</Paragraphs>
  <Slides>15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Tema de Office</vt:lpstr>
      <vt:lpstr>Hernia crural atascada. Resolución convencional y laparoscópica.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Jornada de Paredes Abdominales Ciclo 2021  Caso clínico</dc:title>
  <dc:creator>Meli Amondarain</dc:creator>
  <cp:lastModifiedBy>Aleko</cp:lastModifiedBy>
  <cp:revision>50</cp:revision>
  <dcterms:created xsi:type="dcterms:W3CDTF">2021-04-19T14:25:28Z</dcterms:created>
  <dcterms:modified xsi:type="dcterms:W3CDTF">2021-06-16T13:45:37Z</dcterms:modified>
</cp:coreProperties>
</file>